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82" r:id="rId4"/>
    <p:sldId id="285" r:id="rId5"/>
    <p:sldId id="286" r:id="rId6"/>
    <p:sldId id="287" r:id="rId7"/>
    <p:sldId id="288" r:id="rId8"/>
    <p:sldId id="289" r:id="rId9"/>
    <p:sldId id="290" r:id="rId10"/>
    <p:sldId id="291" r:id="rId11"/>
    <p:sldId id="292" r:id="rId12"/>
    <p:sldId id="293" r:id="rId13"/>
    <p:sldId id="294" r:id="rId14"/>
    <p:sldId id="297" r:id="rId15"/>
    <p:sldId id="298" r:id="rId16"/>
    <p:sldId id="300" r:id="rId17"/>
    <p:sldId id="301" r:id="rId18"/>
    <p:sldId id="296" r:id="rId19"/>
    <p:sldId id="303" r:id="rId20"/>
    <p:sldId id="267" r:id="rId21"/>
  </p:sldIdLst>
  <p:sldSz cx="9906000" cy="6858000" type="A4"/>
  <p:notesSz cx="6888163" cy="100187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7"/>
    <a:srgbClr val="96733A"/>
    <a:srgbClr val="C0C0C0"/>
    <a:srgbClr val="FFD700"/>
    <a:srgbClr val="CDD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5"/>
  </p:normalViewPr>
  <p:slideViewPr>
    <p:cSldViewPr>
      <p:cViewPr varScale="1">
        <p:scale>
          <a:sx n="89" d="100"/>
          <a:sy n="89" d="100"/>
        </p:scale>
        <p:origin x="1536" y="17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a:prstGeom prst="rect">
            <a:avLst/>
          </a:prstGeom>
        </p:spPr>
        <p:txBody>
          <a:bodyPr/>
          <a:lstStyle/>
          <a:p>
            <a:r>
              <a:rPr lang="de-DE" dirty="0"/>
              <a:t>Titelmasterformat durch Klicken bearbeiten</a:t>
            </a:r>
          </a:p>
        </p:txBody>
      </p:sp>
      <p:sp>
        <p:nvSpPr>
          <p:cNvPr id="3" name="Untertitel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5" name="Fußzeilenplatzhalter 4"/>
          <p:cNvSpPr>
            <a:spLocks noGrp="1"/>
          </p:cNvSpPr>
          <p:nvPr>
            <p:ph type="ftr" sz="quarter" idx="11"/>
          </p:nvPr>
        </p:nvSpPr>
        <p:spPr>
          <a:xfrm>
            <a:off x="3384550" y="6356351"/>
            <a:ext cx="31369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7099300" y="6356351"/>
            <a:ext cx="2311400" cy="365125"/>
          </a:xfrm>
          <a:prstGeom prst="rect">
            <a:avLst/>
          </a:prstGeom>
        </p:spPr>
        <p:txBody>
          <a:bodyPr/>
          <a:lstStyle/>
          <a:p>
            <a:fld id="{4B930570-0074-4BE6-ACCA-B98013B7AB97}" type="slidenum">
              <a:rPr lang="de-DE" smtClean="0"/>
              <a:t>‹Nr.›</a:t>
            </a:fld>
            <a:endParaRPr lang="de-DE"/>
          </a:p>
        </p:txBody>
      </p:sp>
    </p:spTree>
    <p:extLst>
      <p:ext uri="{BB962C8B-B14F-4D97-AF65-F5344CB8AC3E}">
        <p14:creationId xmlns:p14="http://schemas.microsoft.com/office/powerpoint/2010/main" val="33207765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95300" y="1600201"/>
            <a:ext cx="89154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95300" y="6356351"/>
            <a:ext cx="2311400" cy="365125"/>
          </a:xfrm>
          <a:prstGeom prst="rect">
            <a:avLst/>
          </a:prstGeom>
        </p:spPr>
        <p:txBody>
          <a:bodyPr/>
          <a:lstStyle/>
          <a:p>
            <a:fld id="{B9DADE9C-A4BF-48DC-84C0-3F464416CB00}" type="datetimeFigureOut">
              <a:rPr lang="de-DE" smtClean="0"/>
              <a:t>11.10.22</a:t>
            </a:fld>
            <a:endParaRPr lang="de-DE"/>
          </a:p>
        </p:txBody>
      </p:sp>
      <p:sp>
        <p:nvSpPr>
          <p:cNvPr id="5" name="Fußzeilenplatzhalter 4"/>
          <p:cNvSpPr>
            <a:spLocks noGrp="1"/>
          </p:cNvSpPr>
          <p:nvPr>
            <p:ph type="ftr" sz="quarter" idx="11"/>
          </p:nvPr>
        </p:nvSpPr>
        <p:spPr>
          <a:xfrm>
            <a:off x="3384550" y="6356351"/>
            <a:ext cx="31369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7099300" y="6356351"/>
            <a:ext cx="2311400" cy="365125"/>
          </a:xfrm>
          <a:prstGeom prst="rect">
            <a:avLst/>
          </a:prstGeom>
        </p:spPr>
        <p:txBody>
          <a:bodyPr/>
          <a:lstStyle/>
          <a:p>
            <a:fld id="{4B930570-0074-4BE6-ACCA-B98013B7AB97}" type="slidenum">
              <a:rPr lang="de-DE" smtClean="0"/>
              <a:t>‹Nr.›</a:t>
            </a:fld>
            <a:endParaRPr lang="de-DE"/>
          </a:p>
        </p:txBody>
      </p:sp>
    </p:spTree>
    <p:extLst>
      <p:ext uri="{BB962C8B-B14F-4D97-AF65-F5344CB8AC3E}">
        <p14:creationId xmlns:p14="http://schemas.microsoft.com/office/powerpoint/2010/main" val="2164041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80337" y="274639"/>
            <a:ext cx="2414588"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6575" y="274639"/>
            <a:ext cx="7078663"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95300" y="6356351"/>
            <a:ext cx="2311400" cy="365125"/>
          </a:xfrm>
          <a:prstGeom prst="rect">
            <a:avLst/>
          </a:prstGeom>
        </p:spPr>
        <p:txBody>
          <a:bodyPr/>
          <a:lstStyle/>
          <a:p>
            <a:fld id="{B9DADE9C-A4BF-48DC-84C0-3F464416CB00}" type="datetimeFigureOut">
              <a:rPr lang="de-DE" smtClean="0"/>
              <a:t>11.10.22</a:t>
            </a:fld>
            <a:endParaRPr lang="de-DE"/>
          </a:p>
        </p:txBody>
      </p:sp>
      <p:sp>
        <p:nvSpPr>
          <p:cNvPr id="5" name="Fußzeilenplatzhalter 4"/>
          <p:cNvSpPr>
            <a:spLocks noGrp="1"/>
          </p:cNvSpPr>
          <p:nvPr>
            <p:ph type="ftr" sz="quarter" idx="11"/>
          </p:nvPr>
        </p:nvSpPr>
        <p:spPr>
          <a:xfrm>
            <a:off x="3384550" y="6356351"/>
            <a:ext cx="31369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7099300" y="6356351"/>
            <a:ext cx="2311400" cy="365125"/>
          </a:xfrm>
          <a:prstGeom prst="rect">
            <a:avLst/>
          </a:prstGeom>
        </p:spPr>
        <p:txBody>
          <a:bodyPr/>
          <a:lstStyle/>
          <a:p>
            <a:fld id="{4B930570-0074-4BE6-ACCA-B98013B7AB97}" type="slidenum">
              <a:rPr lang="de-DE" smtClean="0"/>
              <a:t>‹Nr.›</a:t>
            </a:fld>
            <a:endParaRPr lang="de-DE"/>
          </a:p>
        </p:txBody>
      </p:sp>
    </p:spTree>
    <p:extLst>
      <p:ext uri="{BB962C8B-B14F-4D97-AF65-F5344CB8AC3E}">
        <p14:creationId xmlns:p14="http://schemas.microsoft.com/office/powerpoint/2010/main" val="19539902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95300" y="1600201"/>
            <a:ext cx="89154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95300" y="6356351"/>
            <a:ext cx="2311400" cy="365125"/>
          </a:xfrm>
          <a:prstGeom prst="rect">
            <a:avLst/>
          </a:prstGeom>
        </p:spPr>
        <p:txBody>
          <a:bodyPr/>
          <a:lstStyle/>
          <a:p>
            <a:fld id="{B9DADE9C-A4BF-48DC-84C0-3F464416CB00}" type="datetimeFigureOut">
              <a:rPr lang="de-DE" smtClean="0"/>
              <a:t>11.10.22</a:t>
            </a:fld>
            <a:endParaRPr lang="de-DE"/>
          </a:p>
        </p:txBody>
      </p:sp>
      <p:sp>
        <p:nvSpPr>
          <p:cNvPr id="5" name="Fußzeilenplatzhalter 4"/>
          <p:cNvSpPr>
            <a:spLocks noGrp="1"/>
          </p:cNvSpPr>
          <p:nvPr>
            <p:ph type="ftr" sz="quarter" idx="11"/>
          </p:nvPr>
        </p:nvSpPr>
        <p:spPr>
          <a:xfrm>
            <a:off x="3384550" y="6356351"/>
            <a:ext cx="31369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7099300" y="6356351"/>
            <a:ext cx="2311400" cy="365125"/>
          </a:xfrm>
          <a:prstGeom prst="rect">
            <a:avLst/>
          </a:prstGeom>
        </p:spPr>
        <p:txBody>
          <a:bodyPr/>
          <a:lstStyle/>
          <a:p>
            <a:fld id="{4B930570-0074-4BE6-ACCA-B98013B7AB97}" type="slidenum">
              <a:rPr lang="de-DE" smtClean="0"/>
              <a:t>‹Nr.›</a:t>
            </a:fld>
            <a:endParaRPr lang="de-DE"/>
          </a:p>
        </p:txBody>
      </p:sp>
    </p:spTree>
    <p:extLst>
      <p:ext uri="{BB962C8B-B14F-4D97-AF65-F5344CB8AC3E}">
        <p14:creationId xmlns:p14="http://schemas.microsoft.com/office/powerpoint/2010/main" val="17474615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495300" y="6356351"/>
            <a:ext cx="2311400" cy="365125"/>
          </a:xfrm>
          <a:prstGeom prst="rect">
            <a:avLst/>
          </a:prstGeom>
        </p:spPr>
        <p:txBody>
          <a:bodyPr/>
          <a:lstStyle/>
          <a:p>
            <a:fld id="{B9DADE9C-A4BF-48DC-84C0-3F464416CB00}" type="datetimeFigureOut">
              <a:rPr lang="de-DE" smtClean="0"/>
              <a:t>11.10.22</a:t>
            </a:fld>
            <a:endParaRPr lang="de-DE"/>
          </a:p>
        </p:txBody>
      </p:sp>
      <p:sp>
        <p:nvSpPr>
          <p:cNvPr id="5" name="Fußzeilenplatzhalter 4"/>
          <p:cNvSpPr>
            <a:spLocks noGrp="1"/>
          </p:cNvSpPr>
          <p:nvPr>
            <p:ph type="ftr" sz="quarter" idx="11"/>
          </p:nvPr>
        </p:nvSpPr>
        <p:spPr>
          <a:xfrm>
            <a:off x="3384550" y="6356351"/>
            <a:ext cx="31369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7099300" y="6356351"/>
            <a:ext cx="2311400" cy="365125"/>
          </a:xfrm>
          <a:prstGeom prst="rect">
            <a:avLst/>
          </a:prstGeom>
        </p:spPr>
        <p:txBody>
          <a:bodyPr/>
          <a:lstStyle/>
          <a:p>
            <a:fld id="{4B930570-0074-4BE6-ACCA-B98013B7AB97}" type="slidenum">
              <a:rPr lang="de-DE" smtClean="0"/>
              <a:t>‹Nr.›</a:t>
            </a:fld>
            <a:endParaRPr lang="de-DE"/>
          </a:p>
        </p:txBody>
      </p:sp>
    </p:spTree>
    <p:extLst>
      <p:ext uri="{BB962C8B-B14F-4D97-AF65-F5344CB8AC3E}">
        <p14:creationId xmlns:p14="http://schemas.microsoft.com/office/powerpoint/2010/main" val="1194732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536575" y="1600201"/>
            <a:ext cx="47466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8300" y="1600201"/>
            <a:ext cx="47466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95300" y="6356351"/>
            <a:ext cx="2311400" cy="365125"/>
          </a:xfrm>
          <a:prstGeom prst="rect">
            <a:avLst/>
          </a:prstGeom>
        </p:spPr>
        <p:txBody>
          <a:bodyPr/>
          <a:lstStyle/>
          <a:p>
            <a:fld id="{B9DADE9C-A4BF-48DC-84C0-3F464416CB00}" type="datetimeFigureOut">
              <a:rPr lang="de-DE" smtClean="0"/>
              <a:t>11.10.22</a:t>
            </a:fld>
            <a:endParaRPr lang="de-DE"/>
          </a:p>
        </p:txBody>
      </p:sp>
      <p:sp>
        <p:nvSpPr>
          <p:cNvPr id="6" name="Fußzeilenplatzhalter 5"/>
          <p:cNvSpPr>
            <a:spLocks noGrp="1"/>
          </p:cNvSpPr>
          <p:nvPr>
            <p:ph type="ftr" sz="quarter" idx="11"/>
          </p:nvPr>
        </p:nvSpPr>
        <p:spPr>
          <a:xfrm>
            <a:off x="3384550" y="6356351"/>
            <a:ext cx="31369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7099300" y="6356351"/>
            <a:ext cx="2311400" cy="365125"/>
          </a:xfrm>
          <a:prstGeom prst="rect">
            <a:avLst/>
          </a:prstGeom>
        </p:spPr>
        <p:txBody>
          <a:bodyPr/>
          <a:lstStyle/>
          <a:p>
            <a:fld id="{4B930570-0074-4BE6-ACCA-B98013B7AB97}" type="slidenum">
              <a:rPr lang="de-DE" smtClean="0"/>
              <a:t>‹Nr.›</a:t>
            </a:fld>
            <a:endParaRPr lang="de-DE"/>
          </a:p>
        </p:txBody>
      </p:sp>
    </p:spTree>
    <p:extLst>
      <p:ext uri="{BB962C8B-B14F-4D97-AF65-F5344CB8AC3E}">
        <p14:creationId xmlns:p14="http://schemas.microsoft.com/office/powerpoint/2010/main" val="2366406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495300" y="6356351"/>
            <a:ext cx="2311400" cy="365125"/>
          </a:xfrm>
          <a:prstGeom prst="rect">
            <a:avLst/>
          </a:prstGeom>
        </p:spPr>
        <p:txBody>
          <a:bodyPr/>
          <a:lstStyle/>
          <a:p>
            <a:fld id="{B9DADE9C-A4BF-48DC-84C0-3F464416CB00}" type="datetimeFigureOut">
              <a:rPr lang="de-DE" smtClean="0"/>
              <a:t>11.10.22</a:t>
            </a:fld>
            <a:endParaRPr lang="de-DE"/>
          </a:p>
        </p:txBody>
      </p:sp>
      <p:sp>
        <p:nvSpPr>
          <p:cNvPr id="8" name="Fußzeilenplatzhalter 7"/>
          <p:cNvSpPr>
            <a:spLocks noGrp="1"/>
          </p:cNvSpPr>
          <p:nvPr>
            <p:ph type="ftr" sz="quarter" idx="11"/>
          </p:nvPr>
        </p:nvSpPr>
        <p:spPr>
          <a:xfrm>
            <a:off x="3384550" y="6356351"/>
            <a:ext cx="31369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7099300" y="6356351"/>
            <a:ext cx="2311400" cy="365125"/>
          </a:xfrm>
          <a:prstGeom prst="rect">
            <a:avLst/>
          </a:prstGeom>
        </p:spPr>
        <p:txBody>
          <a:bodyPr/>
          <a:lstStyle/>
          <a:p>
            <a:fld id="{4B930570-0074-4BE6-ACCA-B98013B7AB97}" type="slidenum">
              <a:rPr lang="de-DE" smtClean="0"/>
              <a:t>‹Nr.›</a:t>
            </a:fld>
            <a:endParaRPr lang="de-DE"/>
          </a:p>
        </p:txBody>
      </p:sp>
    </p:spTree>
    <p:extLst>
      <p:ext uri="{BB962C8B-B14F-4D97-AF65-F5344CB8AC3E}">
        <p14:creationId xmlns:p14="http://schemas.microsoft.com/office/powerpoint/2010/main" val="18735910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a:xfrm>
            <a:off x="495300" y="6356351"/>
            <a:ext cx="2311400" cy="365125"/>
          </a:xfrm>
          <a:prstGeom prst="rect">
            <a:avLst/>
          </a:prstGeom>
        </p:spPr>
        <p:txBody>
          <a:bodyPr/>
          <a:lstStyle/>
          <a:p>
            <a:fld id="{B9DADE9C-A4BF-48DC-84C0-3F464416CB00}" type="datetimeFigureOut">
              <a:rPr lang="de-DE" smtClean="0"/>
              <a:t>11.10.22</a:t>
            </a:fld>
            <a:endParaRPr lang="de-DE"/>
          </a:p>
        </p:txBody>
      </p:sp>
      <p:sp>
        <p:nvSpPr>
          <p:cNvPr id="4" name="Fußzeilenplatzhalter 3"/>
          <p:cNvSpPr>
            <a:spLocks noGrp="1"/>
          </p:cNvSpPr>
          <p:nvPr>
            <p:ph type="ftr" sz="quarter" idx="11"/>
          </p:nvPr>
        </p:nvSpPr>
        <p:spPr>
          <a:xfrm>
            <a:off x="3384550" y="6356351"/>
            <a:ext cx="31369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7099300" y="6356351"/>
            <a:ext cx="2311400" cy="365125"/>
          </a:xfrm>
          <a:prstGeom prst="rect">
            <a:avLst/>
          </a:prstGeom>
        </p:spPr>
        <p:txBody>
          <a:bodyPr/>
          <a:lstStyle/>
          <a:p>
            <a:fld id="{4B930570-0074-4BE6-ACCA-B98013B7AB97}" type="slidenum">
              <a:rPr lang="de-DE" smtClean="0"/>
              <a:t>‹Nr.›</a:t>
            </a:fld>
            <a:endParaRPr lang="de-DE"/>
          </a:p>
        </p:txBody>
      </p:sp>
    </p:spTree>
    <p:extLst>
      <p:ext uri="{BB962C8B-B14F-4D97-AF65-F5344CB8AC3E}">
        <p14:creationId xmlns:p14="http://schemas.microsoft.com/office/powerpoint/2010/main" val="15854272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95300" y="6356351"/>
            <a:ext cx="2311400" cy="365125"/>
          </a:xfrm>
          <a:prstGeom prst="rect">
            <a:avLst/>
          </a:prstGeom>
        </p:spPr>
        <p:txBody>
          <a:bodyPr/>
          <a:lstStyle/>
          <a:p>
            <a:fld id="{B9DADE9C-A4BF-48DC-84C0-3F464416CB00}" type="datetimeFigureOut">
              <a:rPr lang="de-DE" smtClean="0"/>
              <a:t>11.10.22</a:t>
            </a:fld>
            <a:endParaRPr lang="de-DE"/>
          </a:p>
        </p:txBody>
      </p:sp>
      <p:sp>
        <p:nvSpPr>
          <p:cNvPr id="3" name="Fußzeilenplatzhalter 2"/>
          <p:cNvSpPr>
            <a:spLocks noGrp="1"/>
          </p:cNvSpPr>
          <p:nvPr>
            <p:ph type="ftr" sz="quarter" idx="11"/>
          </p:nvPr>
        </p:nvSpPr>
        <p:spPr>
          <a:xfrm>
            <a:off x="3384550" y="6356351"/>
            <a:ext cx="31369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7099300" y="6356351"/>
            <a:ext cx="2311400" cy="365125"/>
          </a:xfrm>
          <a:prstGeom prst="rect">
            <a:avLst/>
          </a:prstGeom>
        </p:spPr>
        <p:txBody>
          <a:bodyPr/>
          <a:lstStyle/>
          <a:p>
            <a:fld id="{4B930570-0074-4BE6-ACCA-B98013B7AB97}" type="slidenum">
              <a:rPr lang="de-DE" smtClean="0"/>
              <a:t>‹Nr.›</a:t>
            </a:fld>
            <a:endParaRPr lang="de-DE"/>
          </a:p>
        </p:txBody>
      </p:sp>
    </p:spTree>
    <p:extLst>
      <p:ext uri="{BB962C8B-B14F-4D97-AF65-F5344CB8AC3E}">
        <p14:creationId xmlns:p14="http://schemas.microsoft.com/office/powerpoint/2010/main" val="3277600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006"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95300" y="6356351"/>
            <a:ext cx="2311400" cy="365125"/>
          </a:xfrm>
          <a:prstGeom prst="rect">
            <a:avLst/>
          </a:prstGeom>
        </p:spPr>
        <p:txBody>
          <a:bodyPr/>
          <a:lstStyle/>
          <a:p>
            <a:fld id="{B9DADE9C-A4BF-48DC-84C0-3F464416CB00}" type="datetimeFigureOut">
              <a:rPr lang="de-DE" smtClean="0"/>
              <a:t>11.10.22</a:t>
            </a:fld>
            <a:endParaRPr lang="de-DE"/>
          </a:p>
        </p:txBody>
      </p:sp>
      <p:sp>
        <p:nvSpPr>
          <p:cNvPr id="6" name="Fußzeilenplatzhalter 5"/>
          <p:cNvSpPr>
            <a:spLocks noGrp="1"/>
          </p:cNvSpPr>
          <p:nvPr>
            <p:ph type="ftr" sz="quarter" idx="11"/>
          </p:nvPr>
        </p:nvSpPr>
        <p:spPr>
          <a:xfrm>
            <a:off x="3384550" y="6356351"/>
            <a:ext cx="31369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7099300" y="6356351"/>
            <a:ext cx="2311400" cy="365125"/>
          </a:xfrm>
          <a:prstGeom prst="rect">
            <a:avLst/>
          </a:prstGeom>
        </p:spPr>
        <p:txBody>
          <a:bodyPr/>
          <a:lstStyle/>
          <a:p>
            <a:fld id="{4B930570-0074-4BE6-ACCA-B98013B7AB97}" type="slidenum">
              <a:rPr lang="de-DE" smtClean="0"/>
              <a:t>‹Nr.›</a:t>
            </a:fld>
            <a:endParaRPr lang="de-DE"/>
          </a:p>
        </p:txBody>
      </p:sp>
    </p:spTree>
    <p:extLst>
      <p:ext uri="{BB962C8B-B14F-4D97-AF65-F5344CB8AC3E}">
        <p14:creationId xmlns:p14="http://schemas.microsoft.com/office/powerpoint/2010/main" val="40060467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95300" y="6356351"/>
            <a:ext cx="2311400" cy="365125"/>
          </a:xfrm>
          <a:prstGeom prst="rect">
            <a:avLst/>
          </a:prstGeom>
        </p:spPr>
        <p:txBody>
          <a:bodyPr/>
          <a:lstStyle/>
          <a:p>
            <a:fld id="{B9DADE9C-A4BF-48DC-84C0-3F464416CB00}" type="datetimeFigureOut">
              <a:rPr lang="de-DE" smtClean="0"/>
              <a:t>11.10.22</a:t>
            </a:fld>
            <a:endParaRPr lang="de-DE"/>
          </a:p>
        </p:txBody>
      </p:sp>
      <p:sp>
        <p:nvSpPr>
          <p:cNvPr id="6" name="Fußzeilenplatzhalter 5"/>
          <p:cNvSpPr>
            <a:spLocks noGrp="1"/>
          </p:cNvSpPr>
          <p:nvPr>
            <p:ph type="ftr" sz="quarter" idx="11"/>
          </p:nvPr>
        </p:nvSpPr>
        <p:spPr>
          <a:xfrm>
            <a:off x="3384550" y="6356351"/>
            <a:ext cx="31369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7099300" y="6356351"/>
            <a:ext cx="2311400" cy="365125"/>
          </a:xfrm>
          <a:prstGeom prst="rect">
            <a:avLst/>
          </a:prstGeom>
        </p:spPr>
        <p:txBody>
          <a:bodyPr/>
          <a:lstStyle/>
          <a:p>
            <a:fld id="{4B930570-0074-4BE6-ACCA-B98013B7AB97}" type="slidenum">
              <a:rPr lang="de-DE" smtClean="0"/>
              <a:t>‹Nr.›</a:t>
            </a:fld>
            <a:endParaRPr lang="de-DE"/>
          </a:p>
        </p:txBody>
      </p:sp>
    </p:spTree>
    <p:extLst>
      <p:ext uri="{BB962C8B-B14F-4D97-AF65-F5344CB8AC3E}">
        <p14:creationId xmlns:p14="http://schemas.microsoft.com/office/powerpoint/2010/main" val="21893870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1ECAC-0AC1-4D17-8B0A-3A0F82715D44}" type="datetimeFigureOut">
              <a:rPr lang="de-DE" smtClean="0"/>
              <a:t>11.10.22</a:t>
            </a:fld>
            <a:endParaRPr lang="de-DE"/>
          </a:p>
        </p:txBody>
      </p:sp>
      <p:sp>
        <p:nvSpPr>
          <p:cNvPr id="8"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9"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ACAE4-6C57-4BCC-9DE7-5D45CFA6FCA4}" type="slidenum">
              <a:rPr lang="de-DE" smtClean="0"/>
              <a:t>‹Nr.›</a:t>
            </a:fld>
            <a:endParaRPr lang="de-DE"/>
          </a:p>
        </p:txBody>
      </p:sp>
      <p:sp>
        <p:nvSpPr>
          <p:cNvPr id="10" name="Rechteck 9"/>
          <p:cNvSpPr/>
          <p:nvPr userDrawn="1"/>
        </p:nvSpPr>
        <p:spPr>
          <a:xfrm>
            <a:off x="0" y="6242857"/>
            <a:ext cx="9906000" cy="661692"/>
          </a:xfrm>
          <a:prstGeom prst="rect">
            <a:avLst/>
          </a:prstGeom>
          <a:solidFill>
            <a:srgbClr val="003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userDrawn="1"/>
        </p:nvSpPr>
        <p:spPr>
          <a:xfrm>
            <a:off x="225737" y="6366572"/>
            <a:ext cx="5868000" cy="387278"/>
          </a:xfrm>
          <a:prstGeom prst="rect">
            <a:avLst/>
          </a:prstGeom>
          <a:solidFill>
            <a:srgbClr val="F8F8F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7CDFAEE7-0BE9-44CD-ADF5-72DF63335D70}" type="slidenum">
              <a:rPr kumimoji="0" lang="de-DE" sz="1100" b="0" i="0" u="none" strike="noStrike" kern="1200" cap="none" spc="0" normalizeH="0" baseline="0" noProof="0" smtClean="0">
                <a:ln>
                  <a:noFill/>
                </a:ln>
                <a:solidFill>
                  <a:prstClr val="white"/>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r>
              <a:rPr kumimoji="0" lang="de-DE" sz="1100" b="0" i="0" u="none" strike="noStrike" kern="1200" cap="none" spc="0" normalizeH="0" baseline="0" noProof="0" dirty="0">
                <a:ln>
                  <a:noFill/>
                </a:ln>
                <a:solidFill>
                  <a:schemeClr val="bg1"/>
                </a:solidFill>
                <a:effectLst/>
                <a:uLnTx/>
                <a:uFillTx/>
                <a:latin typeface="+mn-lt"/>
                <a:ea typeface="+mn-ea"/>
                <a:cs typeface="+mn-cs"/>
              </a:rPr>
              <a:t>   ©  August 2022 </a:t>
            </a:r>
            <a:r>
              <a:rPr kumimoji="0" lang="de-DE" sz="1100" b="0" i="0" u="none" strike="noStrike" kern="1200" cap="none" spc="0" normalizeH="0" baseline="0" noProof="0" dirty="0">
                <a:ln>
                  <a:noFill/>
                </a:ln>
                <a:solidFill>
                  <a:prstClr val="white"/>
                </a:solidFill>
                <a:effectLst/>
                <a:uLnTx/>
                <a:uFillTx/>
                <a:latin typeface="+mn-lt"/>
                <a:ea typeface="+mn-ea"/>
                <a:cs typeface="+mn-cs"/>
              </a:rPr>
              <a:t>Lions Clubs International – MD 111 </a:t>
            </a:r>
            <a:r>
              <a:rPr kumimoji="0" lang="de-DE" sz="1100" b="1" i="0" u="none" strike="noStrike" kern="1200" cap="none" spc="0" normalizeH="0" baseline="0" noProof="0" dirty="0">
                <a:ln>
                  <a:noFill/>
                </a:ln>
                <a:solidFill>
                  <a:prstClr val="white"/>
                </a:solidFill>
                <a:effectLst/>
                <a:uLnTx/>
                <a:uFillTx/>
                <a:latin typeface="+mn-lt"/>
                <a:ea typeface="+mn-ea"/>
                <a:cs typeface="+mn-cs"/>
              </a:rPr>
              <a:t>BO –  PDG KGLT Martin L. Landmesser</a:t>
            </a:r>
            <a:endParaRPr kumimoji="0" lang="de-DE" sz="1800" b="1" i="0" u="none" strike="noStrike" kern="1200" cap="none" spc="0" normalizeH="0" baseline="0" noProof="0" dirty="0">
              <a:ln>
                <a:noFill/>
              </a:ln>
              <a:solidFill>
                <a:prstClr val="white"/>
              </a:solidFill>
              <a:effectLst/>
              <a:uLnTx/>
              <a:uFillTx/>
              <a:latin typeface="+mn-lt"/>
              <a:ea typeface="+mn-ea"/>
              <a:cs typeface="+mn-cs"/>
            </a:endParaRPr>
          </a:p>
        </p:txBody>
      </p:sp>
      <p:sp>
        <p:nvSpPr>
          <p:cNvPr id="12" name="Rechteck 11"/>
          <p:cNvSpPr/>
          <p:nvPr userDrawn="1"/>
        </p:nvSpPr>
        <p:spPr>
          <a:xfrm>
            <a:off x="7997262" y="6309320"/>
            <a:ext cx="1852282" cy="507831"/>
          </a:xfrm>
          <a:prstGeom prst="rect">
            <a:avLst/>
          </a:prstGeom>
        </p:spPr>
        <p:txBody>
          <a:bodyPr wrap="square" lIns="0" rIns="0">
            <a:spAutoFit/>
          </a:bodyPr>
          <a:lstStyle/>
          <a:p>
            <a:r>
              <a:rPr lang="de-DE" sz="1600" b="1" dirty="0">
                <a:solidFill>
                  <a:schemeClr val="bg1"/>
                </a:solidFill>
                <a:latin typeface="Yu Gothic UI Semibold" panose="020B0700000000000000" pitchFamily="34" charset="-128"/>
                <a:ea typeface="Yu Gothic UI Semibold" panose="020B0700000000000000" pitchFamily="34" charset="-128"/>
                <a:cs typeface="Segoe UI Semibold" panose="020B0702040204020203" pitchFamily="34" charset="0"/>
              </a:rPr>
              <a:t>Lions Deutschland</a:t>
            </a:r>
          </a:p>
          <a:p>
            <a:r>
              <a:rPr lang="de-DE" sz="1100" b="1" dirty="0">
                <a:solidFill>
                  <a:schemeClr val="bg1"/>
                </a:solidFill>
                <a:latin typeface="Yu Gothic UI Semibold" panose="020B0700000000000000" pitchFamily="34" charset="-128"/>
                <a:ea typeface="Yu Gothic UI Semibold" panose="020B0700000000000000" pitchFamily="34" charset="-128"/>
                <a:cs typeface="Segoe UI Semibold" panose="020B0702040204020203" pitchFamily="34" charset="0"/>
              </a:rPr>
              <a:t>Distrikt 111 Bayern Ost</a:t>
            </a:r>
          </a:p>
        </p:txBody>
      </p:sp>
      <p:pic>
        <p:nvPicPr>
          <p:cNvPr id="13" name="Grafik 12"/>
          <p:cNvPicPr preferRelativeResize="0">
            <a:picLocks/>
          </p:cNvPicPr>
          <p:nvPr userDrawn="1"/>
        </p:nvPicPr>
        <p:blipFill>
          <a:blip r:embed="rId13" cstate="print">
            <a:extLst>
              <a:ext uri="{28A0092B-C50C-407E-A947-70E740481C1C}">
                <a14:useLocalDpi xmlns:a14="http://schemas.microsoft.com/office/drawing/2010/main" val="0"/>
              </a:ext>
            </a:extLst>
          </a:blip>
          <a:stretch>
            <a:fillRect/>
          </a:stretch>
        </p:blipFill>
        <p:spPr>
          <a:xfrm>
            <a:off x="7494928" y="6382044"/>
            <a:ext cx="410400" cy="410400"/>
          </a:xfrm>
          <a:prstGeom prst="rect">
            <a:avLst/>
          </a:prstGeom>
        </p:spPr>
      </p:pic>
      <p:cxnSp>
        <p:nvCxnSpPr>
          <p:cNvPr id="15" name="Gerade Verbindung 14"/>
          <p:cNvCxnSpPr/>
          <p:nvPr userDrawn="1"/>
        </p:nvCxnSpPr>
        <p:spPr>
          <a:xfrm>
            <a:off x="0" y="6242857"/>
            <a:ext cx="999356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416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97"/>
        </a:solidFill>
        <a:effectLst/>
      </p:bgPr>
    </p:bg>
    <p:spTree>
      <p:nvGrpSpPr>
        <p:cNvPr id="1" name=""/>
        <p:cNvGrpSpPr/>
        <p:nvPr/>
      </p:nvGrpSpPr>
      <p:grpSpPr>
        <a:xfrm>
          <a:off x="0" y="0"/>
          <a:ext cx="0" cy="0"/>
          <a:chOff x="0" y="0"/>
          <a:chExt cx="0" cy="0"/>
        </a:xfrm>
      </p:grpSpPr>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9533" y="1425428"/>
            <a:ext cx="1392759" cy="1427508"/>
          </a:xfrm>
          <a:prstGeom prst="rect">
            <a:avLst/>
          </a:prstGeom>
        </p:spPr>
      </p:pic>
      <p:sp>
        <p:nvSpPr>
          <p:cNvPr id="6" name="Title 1"/>
          <p:cNvSpPr>
            <a:spLocks noGrp="1"/>
          </p:cNvSpPr>
          <p:nvPr>
            <p:ph type="ctrTitle"/>
          </p:nvPr>
        </p:nvSpPr>
        <p:spPr>
          <a:xfrm>
            <a:off x="2996743" y="3429000"/>
            <a:ext cx="6492761" cy="1008112"/>
          </a:xfrm>
          <a:prstGeom prst="rect">
            <a:avLst/>
          </a:prstGeom>
        </p:spPr>
        <p:txBody>
          <a:bodyPr lIns="0" anchor="b">
            <a:noAutofit/>
          </a:bodyPr>
          <a:lstStyle>
            <a:lvl1pPr algn="l">
              <a:defRPr sz="3200" b="1">
                <a:solidFill>
                  <a:schemeClr val="bg1"/>
                </a:solidFill>
              </a:defRPr>
            </a:lvl1pPr>
          </a:lstStyle>
          <a:p>
            <a:pPr>
              <a:spcBef>
                <a:spcPts val="1200"/>
              </a:spcBef>
              <a:spcAft>
                <a:spcPts val="1200"/>
              </a:spcAft>
            </a:pPr>
            <a:r>
              <a:rPr lang="de-DE" sz="6000" b="0" dirty="0">
                <a:solidFill>
                  <a:srgbClr val="FFC000"/>
                </a:solidFill>
              </a:rPr>
              <a:t>Lions Future Award</a:t>
            </a:r>
          </a:p>
        </p:txBody>
      </p:sp>
      <p:sp>
        <p:nvSpPr>
          <p:cNvPr id="7" name="Textfeld 6"/>
          <p:cNvSpPr txBox="1"/>
          <p:nvPr/>
        </p:nvSpPr>
        <p:spPr>
          <a:xfrm>
            <a:off x="2996743" y="1421240"/>
            <a:ext cx="4765087" cy="1200329"/>
          </a:xfrm>
          <a:prstGeom prst="rect">
            <a:avLst/>
          </a:prstGeom>
          <a:noFill/>
        </p:spPr>
        <p:txBody>
          <a:bodyPr wrap="none" lIns="0" rtlCol="0">
            <a:spAutoFit/>
          </a:bodyPr>
          <a:lstStyle/>
          <a:p>
            <a:r>
              <a:rPr lang="de-DE" sz="4400" b="1" dirty="0">
                <a:solidFill>
                  <a:schemeClr val="bg1"/>
                </a:solidFill>
                <a:latin typeface="Yu Gothic UI Semibold" panose="020B0700000000000000" pitchFamily="34" charset="-128"/>
                <a:ea typeface="Yu Gothic UI Semibold" panose="020B0700000000000000" pitchFamily="34" charset="-128"/>
                <a:cs typeface="Segoe UI Semibold" panose="020B0702040204020203" pitchFamily="34" charset="0"/>
              </a:rPr>
              <a:t>Lions Deutschland</a:t>
            </a:r>
          </a:p>
          <a:p>
            <a:r>
              <a:rPr lang="de-DE" sz="2800" b="1" dirty="0">
                <a:solidFill>
                  <a:schemeClr val="bg1"/>
                </a:solidFill>
                <a:latin typeface="Yu Gothic UI Semibold" panose="020B0700000000000000" pitchFamily="34" charset="-128"/>
                <a:ea typeface="Yu Gothic UI Semibold" panose="020B0700000000000000" pitchFamily="34" charset="-128"/>
                <a:cs typeface="Segoe UI Semibold" panose="020B0702040204020203" pitchFamily="34" charset="0"/>
              </a:rPr>
              <a:t>Distrikt 111 Bayern Ost</a:t>
            </a:r>
          </a:p>
        </p:txBody>
      </p:sp>
    </p:spTree>
    <p:extLst>
      <p:ext uri="{BB962C8B-B14F-4D97-AF65-F5344CB8AC3E}">
        <p14:creationId xmlns:p14="http://schemas.microsoft.com/office/powerpoint/2010/main" val="14653774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416496" y="476672"/>
            <a:ext cx="8928992" cy="3893374"/>
          </a:xfrm>
          <a:prstGeom prst="rect">
            <a:avLst/>
          </a:prstGeom>
          <a:noFill/>
        </p:spPr>
        <p:txBody>
          <a:bodyPr wrap="square" lIns="0" rtlCol="0">
            <a:spAutoFit/>
          </a:bodyPr>
          <a:lstStyle/>
          <a:p>
            <a:pPr>
              <a:spcAft>
                <a:spcPts val="600"/>
              </a:spcAft>
            </a:pPr>
            <a:r>
              <a:rPr lang="de-DE" sz="4200" b="1" dirty="0">
                <a:solidFill>
                  <a:srgbClr val="003397"/>
                </a:solidFill>
                <a:latin typeface="Arial Black" panose="020B0A04020102020204" pitchFamily="34" charset="0"/>
              </a:rPr>
              <a:t>Bewertungsgruppen</a:t>
            </a:r>
          </a:p>
          <a:p>
            <a:pPr algn="r">
              <a:spcAft>
                <a:spcPts val="600"/>
              </a:spcAft>
            </a:pPr>
            <a:endParaRPr lang="de-DE" sz="4200" b="1" dirty="0">
              <a:solidFill>
                <a:srgbClr val="003397"/>
              </a:solidFill>
              <a:latin typeface="Arial Black" panose="020B0A04020102020204" pitchFamily="34" charset="0"/>
            </a:endParaRPr>
          </a:p>
          <a:p>
            <a:pPr>
              <a:spcAft>
                <a:spcPts val="600"/>
              </a:spcAft>
            </a:pPr>
            <a:endParaRPr lang="de-DE" b="1" dirty="0">
              <a:solidFill>
                <a:srgbClr val="003397"/>
              </a:solidFill>
              <a:latin typeface="Arial" panose="020B0604020202020204" pitchFamily="34" charset="0"/>
              <a:cs typeface="Arial" panose="020B0604020202020204" pitchFamily="34" charset="0"/>
            </a:endParaRPr>
          </a:p>
          <a:p>
            <a:pPr>
              <a:spcAft>
                <a:spcPts val="1200"/>
              </a:spcAft>
            </a:pPr>
            <a:r>
              <a:rPr lang="de-DE" b="1" dirty="0">
                <a:solidFill>
                  <a:srgbClr val="003397"/>
                </a:solidFill>
                <a:latin typeface="Arial" panose="020B0604020202020204" pitchFamily="34" charset="0"/>
                <a:cs typeface="Arial" panose="020B0604020202020204" pitchFamily="34" charset="0"/>
              </a:rPr>
              <a:t>Unser Lions Club und seine Mitglieder		max. ca.		   750 Punkte</a:t>
            </a:r>
          </a:p>
          <a:p>
            <a:pPr>
              <a:spcAft>
                <a:spcPts val="1200"/>
              </a:spcAft>
            </a:pPr>
            <a:r>
              <a:rPr lang="de-DE" b="1" dirty="0">
                <a:solidFill>
                  <a:srgbClr val="003397"/>
                </a:solidFill>
                <a:latin typeface="Arial" panose="020B0604020202020204" pitchFamily="34" charset="0"/>
                <a:cs typeface="Arial" panose="020B0604020202020204" pitchFamily="34" charset="0"/>
              </a:rPr>
              <a:t>Öffentlichkeit unseres Lions Clubs		max. ca.		   350 Punkte</a:t>
            </a:r>
          </a:p>
          <a:p>
            <a:pPr>
              <a:spcAft>
                <a:spcPts val="1200"/>
              </a:spcAft>
            </a:pPr>
            <a:r>
              <a:rPr lang="de-DE" b="1" dirty="0">
                <a:solidFill>
                  <a:srgbClr val="003397"/>
                </a:solidFill>
                <a:latin typeface="Arial" panose="020B0604020202020204" pitchFamily="34" charset="0"/>
                <a:cs typeface="Arial" panose="020B0604020202020204" pitchFamily="34" charset="0"/>
              </a:rPr>
              <a:t>Leadership					max. ca. 	   300 Punkte</a:t>
            </a:r>
          </a:p>
          <a:p>
            <a:pPr>
              <a:spcAft>
                <a:spcPts val="1200"/>
              </a:spcAft>
            </a:pPr>
            <a:r>
              <a:rPr lang="de-DE" b="1" u="sng" dirty="0">
                <a:solidFill>
                  <a:srgbClr val="003397"/>
                </a:solidFill>
                <a:latin typeface="Arial" panose="020B0604020202020204" pitchFamily="34" charset="0"/>
                <a:cs typeface="Arial" panose="020B0604020202020204" pitchFamily="34" charset="0"/>
              </a:rPr>
              <a:t>Service (Activitys)				max. ca.		1.500 Punkte</a:t>
            </a:r>
          </a:p>
          <a:p>
            <a:pPr>
              <a:spcAft>
                <a:spcPts val="1200"/>
              </a:spcAft>
            </a:pPr>
            <a:r>
              <a:rPr lang="de-DE" b="1" dirty="0">
                <a:solidFill>
                  <a:srgbClr val="003397"/>
                </a:solidFill>
                <a:latin typeface="Arial" panose="020B0604020202020204" pitchFamily="34" charset="0"/>
                <a:cs typeface="Arial" panose="020B0604020202020204" pitchFamily="34" charset="0"/>
              </a:rPr>
              <a:t>GESAMT					max. ca. 	3.000 Punkte</a:t>
            </a:r>
          </a:p>
        </p:txBody>
      </p:sp>
      <p:cxnSp>
        <p:nvCxnSpPr>
          <p:cNvPr id="4" name="Gerader Verbinder 3">
            <a:extLst>
              <a:ext uri="{FF2B5EF4-FFF2-40B4-BE49-F238E27FC236}">
                <a16:creationId xmlns:a16="http://schemas.microsoft.com/office/drawing/2014/main" id="{FC0AAB04-3510-1C91-4B47-D54820189DA0}"/>
              </a:ext>
            </a:extLst>
          </p:cNvPr>
          <p:cNvCxnSpPr>
            <a:cxnSpLocks/>
          </p:cNvCxnSpPr>
          <p:nvPr/>
        </p:nvCxnSpPr>
        <p:spPr>
          <a:xfrm>
            <a:off x="416496" y="1124744"/>
            <a:ext cx="5904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0159E4BD-A005-D6F0-93DE-969C37001981}"/>
              </a:ext>
            </a:extLst>
          </p:cNvPr>
          <p:cNvSpPr txBox="1"/>
          <p:nvPr/>
        </p:nvSpPr>
        <p:spPr>
          <a:xfrm>
            <a:off x="416496" y="4869160"/>
            <a:ext cx="8928992" cy="923330"/>
          </a:xfrm>
          <a:prstGeom prst="rect">
            <a:avLst/>
          </a:prstGeom>
          <a:noFill/>
        </p:spPr>
        <p:txBody>
          <a:bodyPr wrap="square" rtlCol="0">
            <a:spAutoFit/>
          </a:bodyPr>
          <a:lstStyle/>
          <a:p>
            <a:r>
              <a:rPr lang="de-DE" dirty="0"/>
              <a:t>Der </a:t>
            </a:r>
            <a:r>
              <a:rPr lang="de-DE" b="1" dirty="0">
                <a:solidFill>
                  <a:srgbClr val="FFD700"/>
                </a:solidFill>
              </a:rPr>
              <a:t>GOLDENE LIONS-FUTURE-AWARD </a:t>
            </a:r>
            <a:r>
              <a:rPr lang="de-DE" dirty="0"/>
              <a:t>wird ab 2.700 Punkte und mehr verliehen.</a:t>
            </a:r>
          </a:p>
          <a:p>
            <a:r>
              <a:rPr lang="de-DE" dirty="0"/>
              <a:t>Der </a:t>
            </a:r>
            <a:r>
              <a:rPr lang="de-DE" b="1" dirty="0">
                <a:solidFill>
                  <a:srgbClr val="C0C0C0"/>
                </a:solidFill>
              </a:rPr>
              <a:t>SILBERNE LIONS-FUTURE-AWARD </a:t>
            </a:r>
            <a:r>
              <a:rPr lang="de-DE" dirty="0"/>
              <a:t>wird ab 2.300 bis 2.699 Punkte und mehr verliehen.</a:t>
            </a:r>
          </a:p>
          <a:p>
            <a:r>
              <a:rPr lang="de-DE" dirty="0"/>
              <a:t>Der </a:t>
            </a:r>
            <a:r>
              <a:rPr lang="de-DE" b="1" dirty="0">
                <a:solidFill>
                  <a:srgbClr val="96733A"/>
                </a:solidFill>
              </a:rPr>
              <a:t>BRONZENE LIONS-FUTURE-AWARD </a:t>
            </a:r>
            <a:r>
              <a:rPr lang="de-DE" dirty="0"/>
              <a:t>wird ab 1.850 bis 2.299 Punkte und mehr verliehen.</a:t>
            </a:r>
          </a:p>
        </p:txBody>
      </p:sp>
    </p:spTree>
    <p:extLst>
      <p:ext uri="{BB962C8B-B14F-4D97-AF65-F5344CB8AC3E}">
        <p14:creationId xmlns:p14="http://schemas.microsoft.com/office/powerpoint/2010/main" val="42346896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416496" y="476672"/>
            <a:ext cx="9361040" cy="1431161"/>
          </a:xfrm>
          <a:prstGeom prst="rect">
            <a:avLst/>
          </a:prstGeom>
          <a:noFill/>
        </p:spPr>
        <p:txBody>
          <a:bodyPr wrap="square" lIns="0" rtlCol="0">
            <a:spAutoFit/>
          </a:bodyPr>
          <a:lstStyle/>
          <a:p>
            <a:pPr>
              <a:spcAft>
                <a:spcPts val="600"/>
              </a:spcAft>
            </a:pPr>
            <a:r>
              <a:rPr lang="de-DE" sz="4000" b="1" dirty="0">
                <a:solidFill>
                  <a:srgbClr val="003397"/>
                </a:solidFill>
                <a:latin typeface="Arial Black" panose="020B0A04020102020204" pitchFamily="34" charset="0"/>
              </a:rPr>
              <a:t>Wie erhält Ihr Club seinen Award</a:t>
            </a:r>
          </a:p>
          <a:p>
            <a:pPr algn="r">
              <a:spcAft>
                <a:spcPts val="600"/>
              </a:spcAft>
            </a:pPr>
            <a:endParaRPr lang="de-DE" sz="4200" b="1" dirty="0">
              <a:solidFill>
                <a:srgbClr val="003397"/>
              </a:solidFill>
              <a:latin typeface="Arial Black" panose="020B0A04020102020204" pitchFamily="34" charset="0"/>
            </a:endParaRPr>
          </a:p>
        </p:txBody>
      </p:sp>
      <p:cxnSp>
        <p:nvCxnSpPr>
          <p:cNvPr id="4" name="Gerader Verbinder 3">
            <a:extLst>
              <a:ext uri="{FF2B5EF4-FFF2-40B4-BE49-F238E27FC236}">
                <a16:creationId xmlns:a16="http://schemas.microsoft.com/office/drawing/2014/main" id="{FC0AAB04-3510-1C91-4B47-D54820189DA0}"/>
              </a:ext>
            </a:extLst>
          </p:cNvPr>
          <p:cNvCxnSpPr>
            <a:cxnSpLocks/>
          </p:cNvCxnSpPr>
          <p:nvPr/>
        </p:nvCxnSpPr>
        <p:spPr>
          <a:xfrm>
            <a:off x="416496" y="1124744"/>
            <a:ext cx="9108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0159E4BD-A005-D6F0-93DE-969C37001981}"/>
              </a:ext>
            </a:extLst>
          </p:cNvPr>
          <p:cNvSpPr txBox="1"/>
          <p:nvPr/>
        </p:nvSpPr>
        <p:spPr>
          <a:xfrm>
            <a:off x="416496" y="1422214"/>
            <a:ext cx="4320480" cy="4201150"/>
          </a:xfrm>
          <a:prstGeom prst="rect">
            <a:avLst/>
          </a:prstGeom>
          <a:noFill/>
        </p:spPr>
        <p:txBody>
          <a:bodyPr wrap="square" rtlCol="0">
            <a:spAutoFit/>
          </a:bodyPr>
          <a:lstStyle/>
          <a:p>
            <a:pPr>
              <a:spcAft>
                <a:spcPts val="600"/>
              </a:spcAft>
            </a:pPr>
            <a:r>
              <a:rPr lang="de-DE" b="1" dirty="0"/>
              <a:t>AUSWERTUNG</a:t>
            </a:r>
          </a:p>
          <a:p>
            <a:pPr>
              <a:spcAft>
                <a:spcPts val="600"/>
              </a:spcAft>
            </a:pPr>
            <a:r>
              <a:rPr lang="de-DE" dirty="0"/>
              <a:t>Sobald Sie Ihren Bewertungsbogen an Ihren Distrikt 111 Bayern Ost eingereicht haben, wird er an das GAT-Team unseres Distriktes weitergegeben, das dann Ihre Angaben bis zur 2. Distriktversammlung im Lions-Jahr 2022/23 auswerten wird. </a:t>
            </a:r>
          </a:p>
          <a:p>
            <a:pPr>
              <a:spcAft>
                <a:spcPts val="600"/>
              </a:spcAft>
            </a:pPr>
            <a:r>
              <a:rPr lang="de-DE" dirty="0"/>
              <a:t>Das GAT-Team kann weitere Personen aus dem Kreise des Distriktkabinetts hinzuziehen.</a:t>
            </a:r>
          </a:p>
          <a:p>
            <a:pPr>
              <a:spcAft>
                <a:spcPts val="600"/>
              </a:spcAft>
            </a:pPr>
            <a:r>
              <a:rPr lang="de-DE" dirty="0"/>
              <a:t>Die Ergebnisse werden in einer gemeinsamen Sitzung festgestellt, protokolliert und an den amtierenden Distrikt-Governor weitergeleitet.</a:t>
            </a:r>
          </a:p>
        </p:txBody>
      </p:sp>
      <p:sp>
        <p:nvSpPr>
          <p:cNvPr id="6" name="Textfeld 5">
            <a:extLst>
              <a:ext uri="{FF2B5EF4-FFF2-40B4-BE49-F238E27FC236}">
                <a16:creationId xmlns:a16="http://schemas.microsoft.com/office/drawing/2014/main" id="{8D0CF4D8-EDC9-8B48-61A2-D2DDDAE3E33B}"/>
              </a:ext>
            </a:extLst>
          </p:cNvPr>
          <p:cNvSpPr txBox="1"/>
          <p:nvPr/>
        </p:nvSpPr>
        <p:spPr>
          <a:xfrm>
            <a:off x="4880992" y="1427297"/>
            <a:ext cx="4320480" cy="4632037"/>
          </a:xfrm>
          <a:prstGeom prst="rect">
            <a:avLst/>
          </a:prstGeom>
          <a:noFill/>
        </p:spPr>
        <p:txBody>
          <a:bodyPr wrap="square" rtlCol="0">
            <a:spAutoFit/>
          </a:bodyPr>
          <a:lstStyle/>
          <a:p>
            <a:pPr>
              <a:spcAft>
                <a:spcPts val="600"/>
              </a:spcAft>
            </a:pPr>
            <a:r>
              <a:rPr lang="de-DE" b="1" dirty="0"/>
              <a:t>INFORMATION AN DEN CLUB</a:t>
            </a:r>
          </a:p>
          <a:p>
            <a:pPr>
              <a:spcAft>
                <a:spcPts val="1200"/>
              </a:spcAft>
            </a:pPr>
            <a:r>
              <a:rPr lang="de-DE" dirty="0"/>
              <a:t>Der Lions Club wird mindestens 14 Tage vor der 2. Distriktversammlung über das festgestellte Ergebnis informiert.</a:t>
            </a:r>
          </a:p>
          <a:p>
            <a:pPr>
              <a:spcAft>
                <a:spcPts val="600"/>
              </a:spcAft>
            </a:pPr>
            <a:r>
              <a:rPr lang="de-DE" dirty="0"/>
              <a:t>Die </a:t>
            </a:r>
            <a:r>
              <a:rPr lang="de-DE" b="1" dirty="0"/>
              <a:t>LIONS FUTURE AWARDS </a:t>
            </a:r>
            <a:r>
              <a:rPr lang="de-DE" dirty="0"/>
              <a:t>(Gold, Silber und Bronze) werden im Rahmen der Distriktversammlung an die Club-Führung übergeben. </a:t>
            </a:r>
          </a:p>
          <a:p>
            <a:pPr>
              <a:spcAft>
                <a:spcPts val="600"/>
              </a:spcAft>
            </a:pPr>
            <a:r>
              <a:rPr lang="de-DE" b="1" dirty="0"/>
              <a:t>NUTZUNG DES LIONS FUTURE AWARDS DURCH DEN CLUB</a:t>
            </a:r>
          </a:p>
          <a:p>
            <a:pPr>
              <a:spcAft>
                <a:spcPts val="600"/>
              </a:spcAft>
            </a:pPr>
            <a:r>
              <a:rPr lang="de-DE" dirty="0"/>
              <a:t>Der Lions Club ist berechtigt seinen Lions Future Award auf seinen Publikationen (Programm, Einladungen, Briefbogen, Internet- oder Facebook-Seite usw.) abzubilden.</a:t>
            </a:r>
          </a:p>
        </p:txBody>
      </p:sp>
    </p:spTree>
    <p:extLst>
      <p:ext uri="{BB962C8B-B14F-4D97-AF65-F5344CB8AC3E}">
        <p14:creationId xmlns:p14="http://schemas.microsoft.com/office/powerpoint/2010/main" val="30582577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416496" y="476672"/>
            <a:ext cx="9361040" cy="738664"/>
          </a:xfrm>
          <a:prstGeom prst="rect">
            <a:avLst/>
          </a:prstGeom>
          <a:noFill/>
        </p:spPr>
        <p:txBody>
          <a:bodyPr wrap="square" lIns="0" rtlCol="0">
            <a:spAutoFit/>
          </a:bodyPr>
          <a:lstStyle/>
          <a:p>
            <a:pPr>
              <a:spcAft>
                <a:spcPts val="600"/>
              </a:spcAft>
            </a:pPr>
            <a:r>
              <a:rPr lang="de-DE" sz="4200" b="1" spc="-80" dirty="0">
                <a:solidFill>
                  <a:srgbClr val="003397"/>
                </a:solidFill>
                <a:latin typeface="Arial Black" panose="020B0A04020102020204" pitchFamily="34" charset="0"/>
              </a:rPr>
              <a:t>Entwickeln Sie Ihren Club weiter</a:t>
            </a:r>
          </a:p>
        </p:txBody>
      </p:sp>
      <p:cxnSp>
        <p:nvCxnSpPr>
          <p:cNvPr id="4" name="Gerader Verbinder 3">
            <a:extLst>
              <a:ext uri="{FF2B5EF4-FFF2-40B4-BE49-F238E27FC236}">
                <a16:creationId xmlns:a16="http://schemas.microsoft.com/office/drawing/2014/main" id="{FC0AAB04-3510-1C91-4B47-D54820189DA0}"/>
              </a:ext>
            </a:extLst>
          </p:cNvPr>
          <p:cNvCxnSpPr>
            <a:cxnSpLocks/>
          </p:cNvCxnSpPr>
          <p:nvPr/>
        </p:nvCxnSpPr>
        <p:spPr>
          <a:xfrm>
            <a:off x="416496" y="1124744"/>
            <a:ext cx="9108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0159E4BD-A005-D6F0-93DE-969C37001981}"/>
              </a:ext>
            </a:extLst>
          </p:cNvPr>
          <p:cNvSpPr txBox="1"/>
          <p:nvPr/>
        </p:nvSpPr>
        <p:spPr>
          <a:xfrm>
            <a:off x="416496" y="1422214"/>
            <a:ext cx="4320480" cy="2262158"/>
          </a:xfrm>
          <a:prstGeom prst="rect">
            <a:avLst/>
          </a:prstGeom>
          <a:noFill/>
        </p:spPr>
        <p:txBody>
          <a:bodyPr wrap="square" rtlCol="0">
            <a:spAutoFit/>
          </a:bodyPr>
          <a:lstStyle/>
          <a:p>
            <a:pPr>
              <a:spcAft>
                <a:spcPts val="600"/>
              </a:spcAft>
            </a:pPr>
            <a:r>
              <a:rPr lang="de-DE" b="1" dirty="0"/>
              <a:t>Ihr Ergebnis liegt vor</a:t>
            </a:r>
          </a:p>
          <a:p>
            <a:pPr>
              <a:spcAft>
                <a:spcPts val="600"/>
              </a:spcAft>
            </a:pPr>
            <a:r>
              <a:rPr lang="de-DE" dirty="0"/>
              <a:t>Das Ergebnis liegt vor und Sie erhalten hoffentlich als Anerkennung und Wertschätzung für Ihre engagierte Lions-Arbeit Ihren </a:t>
            </a:r>
            <a:r>
              <a:rPr lang="de-DE" b="1" dirty="0"/>
              <a:t>LIONS FUTUR AWARD </a:t>
            </a:r>
            <a:r>
              <a:rPr lang="de-DE" dirty="0"/>
              <a:t>in Gold, Silber oder Bronze:</a:t>
            </a:r>
          </a:p>
          <a:p>
            <a:pPr>
              <a:spcAft>
                <a:spcPts val="600"/>
              </a:spcAft>
            </a:pPr>
            <a:endParaRPr lang="de-DE" dirty="0"/>
          </a:p>
        </p:txBody>
      </p:sp>
      <p:sp>
        <p:nvSpPr>
          <p:cNvPr id="6" name="Textfeld 5">
            <a:extLst>
              <a:ext uri="{FF2B5EF4-FFF2-40B4-BE49-F238E27FC236}">
                <a16:creationId xmlns:a16="http://schemas.microsoft.com/office/drawing/2014/main" id="{8D0CF4D8-EDC9-8B48-61A2-D2DDDAE3E33B}"/>
              </a:ext>
            </a:extLst>
          </p:cNvPr>
          <p:cNvSpPr txBox="1"/>
          <p:nvPr/>
        </p:nvSpPr>
        <p:spPr>
          <a:xfrm>
            <a:off x="4880992" y="1427297"/>
            <a:ext cx="4320480" cy="2385268"/>
          </a:xfrm>
          <a:prstGeom prst="rect">
            <a:avLst/>
          </a:prstGeom>
          <a:noFill/>
        </p:spPr>
        <p:txBody>
          <a:bodyPr wrap="square" rtlCol="0">
            <a:spAutoFit/>
          </a:bodyPr>
          <a:lstStyle/>
          <a:p>
            <a:pPr>
              <a:spcAft>
                <a:spcPts val="600"/>
              </a:spcAft>
            </a:pPr>
            <a:r>
              <a:rPr lang="de-DE" dirty="0"/>
              <a:t>Dies ist für Sie und Ihren Club eine besondere Auszeichnung Ihres Distriktes 111 Bayern Ost. Ihr Distrikt ist dankbar für Ihre engagierte Clubarbeit und die Ergebnisse, die Sie mit Ihrem Club erzielen. </a:t>
            </a:r>
          </a:p>
          <a:p>
            <a:pPr>
              <a:spcAft>
                <a:spcPts val="600"/>
              </a:spcAft>
            </a:pPr>
            <a:r>
              <a:rPr lang="de-DE" dirty="0"/>
              <a:t>Mit dem LIONS FUTURE AWARD wollen wir auch unsere Wertschätzung gegenüber Ihrem Club ausdrücken. </a:t>
            </a:r>
          </a:p>
        </p:txBody>
      </p:sp>
      <p:pic>
        <p:nvPicPr>
          <p:cNvPr id="7" name="Grafik 6">
            <a:extLst>
              <a:ext uri="{FF2B5EF4-FFF2-40B4-BE49-F238E27FC236}">
                <a16:creationId xmlns:a16="http://schemas.microsoft.com/office/drawing/2014/main" id="{C7FFF1D3-52AF-56A8-AF16-B4319163A390}"/>
              </a:ext>
            </a:extLst>
          </p:cNvPr>
          <p:cNvPicPr>
            <a:picLocks noChangeAspect="1"/>
          </p:cNvPicPr>
          <p:nvPr/>
        </p:nvPicPr>
        <p:blipFill>
          <a:blip r:embed="rId2"/>
          <a:stretch>
            <a:fillRect/>
          </a:stretch>
        </p:blipFill>
        <p:spPr>
          <a:xfrm>
            <a:off x="560512" y="3347991"/>
            <a:ext cx="2808312" cy="2457273"/>
          </a:xfrm>
          <a:prstGeom prst="rect">
            <a:avLst/>
          </a:prstGeom>
        </p:spPr>
      </p:pic>
    </p:spTree>
    <p:extLst>
      <p:ext uri="{BB962C8B-B14F-4D97-AF65-F5344CB8AC3E}">
        <p14:creationId xmlns:p14="http://schemas.microsoft.com/office/powerpoint/2010/main" val="39236472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416496" y="476672"/>
            <a:ext cx="9361040" cy="738664"/>
          </a:xfrm>
          <a:prstGeom prst="rect">
            <a:avLst/>
          </a:prstGeom>
          <a:noFill/>
        </p:spPr>
        <p:txBody>
          <a:bodyPr wrap="square" lIns="0" rtlCol="0">
            <a:spAutoFit/>
          </a:bodyPr>
          <a:lstStyle/>
          <a:p>
            <a:pPr>
              <a:spcAft>
                <a:spcPts val="600"/>
              </a:spcAft>
            </a:pPr>
            <a:r>
              <a:rPr lang="de-DE" sz="4200" b="1" spc="-80" dirty="0">
                <a:solidFill>
                  <a:srgbClr val="003397"/>
                </a:solidFill>
                <a:latin typeface="Arial Black" panose="020B0A04020102020204" pitchFamily="34" charset="0"/>
              </a:rPr>
              <a:t>Entwickeln Sie Ihren Club weiter</a:t>
            </a:r>
          </a:p>
        </p:txBody>
      </p:sp>
      <p:cxnSp>
        <p:nvCxnSpPr>
          <p:cNvPr id="4" name="Gerader Verbinder 3">
            <a:extLst>
              <a:ext uri="{FF2B5EF4-FFF2-40B4-BE49-F238E27FC236}">
                <a16:creationId xmlns:a16="http://schemas.microsoft.com/office/drawing/2014/main" id="{FC0AAB04-3510-1C91-4B47-D54820189DA0}"/>
              </a:ext>
            </a:extLst>
          </p:cNvPr>
          <p:cNvCxnSpPr>
            <a:cxnSpLocks/>
          </p:cNvCxnSpPr>
          <p:nvPr/>
        </p:nvCxnSpPr>
        <p:spPr>
          <a:xfrm>
            <a:off x="416496" y="1124744"/>
            <a:ext cx="9108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0159E4BD-A005-D6F0-93DE-969C37001981}"/>
              </a:ext>
            </a:extLst>
          </p:cNvPr>
          <p:cNvSpPr txBox="1"/>
          <p:nvPr/>
        </p:nvSpPr>
        <p:spPr>
          <a:xfrm>
            <a:off x="416496" y="1422214"/>
            <a:ext cx="4320480" cy="4001095"/>
          </a:xfrm>
          <a:prstGeom prst="rect">
            <a:avLst/>
          </a:prstGeom>
          <a:noFill/>
        </p:spPr>
        <p:txBody>
          <a:bodyPr wrap="square" rtlCol="0">
            <a:spAutoFit/>
          </a:bodyPr>
          <a:lstStyle/>
          <a:p>
            <a:pPr>
              <a:spcAft>
                <a:spcPts val="600"/>
              </a:spcAft>
            </a:pPr>
            <a:r>
              <a:rPr lang="de-DE" b="1" dirty="0"/>
              <a:t>FEIERN SIE IHREN ERFOLG</a:t>
            </a:r>
            <a:endParaRPr lang="de-DE" dirty="0"/>
          </a:p>
          <a:p>
            <a:pPr>
              <a:spcAft>
                <a:spcPts val="600"/>
              </a:spcAft>
            </a:pPr>
            <a:r>
              <a:rPr lang="de-DE" dirty="0"/>
              <a:t>Die Vergabe des </a:t>
            </a:r>
            <a:r>
              <a:rPr lang="de-DE" b="1" dirty="0"/>
              <a:t>LIONS FUTURE AWARDS </a:t>
            </a:r>
            <a:r>
              <a:rPr lang="de-DE" dirty="0"/>
              <a:t>sollten Sie als Anlass für eine Feier in Ihrem Club nehmen. Es lohnt sich immer wieder, die gemeinsamen Erfolge zu feiern.</a:t>
            </a:r>
          </a:p>
          <a:p>
            <a:pPr>
              <a:spcAft>
                <a:spcPts val="600"/>
              </a:spcAft>
            </a:pPr>
            <a:r>
              <a:rPr lang="de-DE" dirty="0"/>
              <a:t>Möglicherweise sind Sie sich trotz eines guten Ergebnisses auch in der Zukunft weiterentwickeln und bei der nächsten Bewertungsrunde im kommenden Jahr ein noch besseres Ergebnis erzielen. </a:t>
            </a:r>
          </a:p>
          <a:p>
            <a:pPr>
              <a:spcAft>
                <a:spcPts val="600"/>
              </a:spcAft>
            </a:pPr>
            <a:r>
              <a:rPr lang="de-DE" dirty="0"/>
              <a:t>Dabei wollen wir Sie als Ihr Distrikt 111 Bayern Ost gerne unterstützen.</a:t>
            </a:r>
          </a:p>
          <a:p>
            <a:pPr>
              <a:spcAft>
                <a:spcPts val="600"/>
              </a:spcAft>
            </a:pPr>
            <a:endParaRPr lang="de-DE" dirty="0"/>
          </a:p>
        </p:txBody>
      </p:sp>
      <p:sp>
        <p:nvSpPr>
          <p:cNvPr id="8" name="Textfeld 7">
            <a:extLst>
              <a:ext uri="{FF2B5EF4-FFF2-40B4-BE49-F238E27FC236}">
                <a16:creationId xmlns:a16="http://schemas.microsoft.com/office/drawing/2014/main" id="{40F02E3E-ECB0-C4CC-A6BC-0DA970D40C44}"/>
              </a:ext>
            </a:extLst>
          </p:cNvPr>
          <p:cNvSpPr txBox="1"/>
          <p:nvPr/>
        </p:nvSpPr>
        <p:spPr>
          <a:xfrm>
            <a:off x="5025008" y="1427297"/>
            <a:ext cx="4320480" cy="2739211"/>
          </a:xfrm>
          <a:prstGeom prst="rect">
            <a:avLst/>
          </a:prstGeom>
          <a:noFill/>
        </p:spPr>
        <p:txBody>
          <a:bodyPr wrap="square" rtlCol="0">
            <a:spAutoFit/>
          </a:bodyPr>
          <a:lstStyle/>
          <a:p>
            <a:pPr>
              <a:spcAft>
                <a:spcPts val="600"/>
              </a:spcAft>
            </a:pPr>
            <a:r>
              <a:rPr lang="de-DE" b="1" dirty="0"/>
              <a:t>GAT-TEAM UND ZERTIFIZIERTE BERATENDE LIONS</a:t>
            </a:r>
          </a:p>
          <a:p>
            <a:pPr>
              <a:spcAft>
                <a:spcPts val="600"/>
              </a:spcAft>
            </a:pPr>
            <a:r>
              <a:rPr lang="de-DE" dirty="0"/>
              <a:t>Das GAT-Team unseres Distriktes 111 Bayern Ost und unsere Zertifizierten Beratenden Lions stehen Ihnen dabei gerne zur Verfügung. Sprechen Sie uns einfach an, die Kontaktdaten finden Sie im Leitfaden auf Seite 14.</a:t>
            </a:r>
          </a:p>
          <a:p>
            <a:pPr>
              <a:spcAft>
                <a:spcPts val="600"/>
              </a:spcAft>
            </a:pPr>
            <a:endParaRPr lang="de-DE" dirty="0"/>
          </a:p>
        </p:txBody>
      </p:sp>
    </p:spTree>
    <p:extLst>
      <p:ext uri="{BB962C8B-B14F-4D97-AF65-F5344CB8AC3E}">
        <p14:creationId xmlns:p14="http://schemas.microsoft.com/office/powerpoint/2010/main" val="73123181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416496" y="476672"/>
            <a:ext cx="9361040" cy="707886"/>
          </a:xfrm>
          <a:prstGeom prst="rect">
            <a:avLst/>
          </a:prstGeom>
          <a:noFill/>
        </p:spPr>
        <p:txBody>
          <a:bodyPr wrap="square" lIns="0" rtlCol="0">
            <a:spAutoFit/>
          </a:bodyPr>
          <a:lstStyle/>
          <a:p>
            <a:pPr>
              <a:spcAft>
                <a:spcPts val="600"/>
              </a:spcAft>
            </a:pPr>
            <a:r>
              <a:rPr lang="de-DE" sz="4000" b="1" spc="-80" dirty="0">
                <a:solidFill>
                  <a:srgbClr val="003397"/>
                </a:solidFill>
                <a:latin typeface="Arial Black" panose="020B0A04020102020204" pitchFamily="34" charset="0"/>
              </a:rPr>
              <a:t>Gestalten Sie Ihren Entw.-Prozess</a:t>
            </a:r>
          </a:p>
        </p:txBody>
      </p:sp>
      <p:cxnSp>
        <p:nvCxnSpPr>
          <p:cNvPr id="4" name="Gerader Verbinder 3">
            <a:extLst>
              <a:ext uri="{FF2B5EF4-FFF2-40B4-BE49-F238E27FC236}">
                <a16:creationId xmlns:a16="http://schemas.microsoft.com/office/drawing/2014/main" id="{FC0AAB04-3510-1C91-4B47-D54820189DA0}"/>
              </a:ext>
            </a:extLst>
          </p:cNvPr>
          <p:cNvCxnSpPr>
            <a:cxnSpLocks/>
          </p:cNvCxnSpPr>
          <p:nvPr/>
        </p:nvCxnSpPr>
        <p:spPr>
          <a:xfrm>
            <a:off x="416496" y="1124744"/>
            <a:ext cx="9036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0159E4BD-A005-D6F0-93DE-969C37001981}"/>
              </a:ext>
            </a:extLst>
          </p:cNvPr>
          <p:cNvSpPr txBox="1"/>
          <p:nvPr/>
        </p:nvSpPr>
        <p:spPr>
          <a:xfrm>
            <a:off x="416496" y="1427297"/>
            <a:ext cx="4320480" cy="4801314"/>
          </a:xfrm>
          <a:prstGeom prst="rect">
            <a:avLst/>
          </a:prstGeom>
          <a:noFill/>
        </p:spPr>
        <p:txBody>
          <a:bodyPr wrap="square" rtlCol="0">
            <a:spAutoFit/>
          </a:bodyPr>
          <a:lstStyle/>
          <a:p>
            <a:r>
              <a:rPr lang="de-DE" b="1" spc="-60" dirty="0"/>
              <a:t>STARTEN SIE IHREN ENTWICKLUNGSPROZESS</a:t>
            </a:r>
          </a:p>
          <a:p>
            <a:r>
              <a:rPr lang="de-DE" dirty="0"/>
              <a:t>Wenn Sie Ihren Lions Club weiterentwickeln wollen, gilt es zunächst festzulegen, wie Sie Ihren Entwicklungsprozess gestalten wollen. Wollen Sie den Prozess als Club </a:t>
            </a:r>
            <a:r>
              <a:rPr lang="de-DE" dirty="0" err="1"/>
              <a:t>eigenver</a:t>
            </a:r>
            <a:r>
              <a:rPr lang="de-DE" dirty="0"/>
              <a:t>-antwortlich gestalten oder sich von Ihrem Distrikt 111 Bayern Ost unterstützen lassen. Unabhängig von dem Weg, für den Sie sich entscheiden, stellt Ihnen Ihr Distrikt sowie Ihr Multi-Distrikt Deutschland und Lions Clubs International geeignetes Material zur Verfügung, das wir nachfolgend darstellen. Damit Sie sich leichter orientieren können, haben wir die Zuordnung zu unserem Bewertungsbogen gewählt.</a:t>
            </a:r>
          </a:p>
          <a:p>
            <a:r>
              <a:rPr lang="de-DE" dirty="0"/>
              <a:t>In unserem Lions BO Guide 2022/23 werden diese</a:t>
            </a:r>
          </a:p>
        </p:txBody>
      </p:sp>
      <p:sp>
        <p:nvSpPr>
          <p:cNvPr id="8" name="Textfeld 7">
            <a:extLst>
              <a:ext uri="{FF2B5EF4-FFF2-40B4-BE49-F238E27FC236}">
                <a16:creationId xmlns:a16="http://schemas.microsoft.com/office/drawing/2014/main" id="{40F02E3E-ECB0-C4CC-A6BC-0DA970D40C44}"/>
              </a:ext>
            </a:extLst>
          </p:cNvPr>
          <p:cNvSpPr txBox="1"/>
          <p:nvPr/>
        </p:nvSpPr>
        <p:spPr>
          <a:xfrm>
            <a:off x="5025008" y="1427297"/>
            <a:ext cx="4320480" cy="4478149"/>
          </a:xfrm>
          <a:prstGeom prst="rect">
            <a:avLst/>
          </a:prstGeom>
          <a:noFill/>
        </p:spPr>
        <p:txBody>
          <a:bodyPr wrap="square" rtlCol="0">
            <a:spAutoFit/>
          </a:bodyPr>
          <a:lstStyle/>
          <a:p>
            <a:pPr>
              <a:spcAft>
                <a:spcPts val="600"/>
              </a:spcAft>
            </a:pPr>
            <a:r>
              <a:rPr lang="de-DE" dirty="0"/>
              <a:t>In unserem Lions BO Guide 2022/23 werden diese sowie weitere Angebote kurz dargestellt:</a:t>
            </a:r>
          </a:p>
          <a:p>
            <a:pPr>
              <a:spcBef>
                <a:spcPts val="600"/>
              </a:spcBef>
            </a:pPr>
            <a:r>
              <a:rPr lang="de-DE" b="1" dirty="0"/>
              <a:t>1. UNSER LIONS CLUB UND SEINE</a:t>
            </a:r>
          </a:p>
          <a:p>
            <a:r>
              <a:rPr lang="de-DE" b="1" dirty="0"/>
              <a:t>MITGLIEDER (MEMBERSHIP)</a:t>
            </a:r>
          </a:p>
          <a:p>
            <a:r>
              <a:rPr lang="de-DE" dirty="0"/>
              <a:t>• Gestalten Sie Ihr Lions-Jahr – Siehe Lions BO</a:t>
            </a:r>
          </a:p>
          <a:p>
            <a:r>
              <a:rPr lang="de-DE" dirty="0"/>
              <a:t>• …</a:t>
            </a:r>
          </a:p>
          <a:p>
            <a:r>
              <a:rPr lang="de-DE" b="1" dirty="0"/>
              <a:t>2. ÖFFENTLICHKEIT UNSERES</a:t>
            </a:r>
          </a:p>
          <a:p>
            <a:pPr>
              <a:spcBef>
                <a:spcPts val="600"/>
              </a:spcBef>
            </a:pPr>
            <a:r>
              <a:rPr lang="de-DE" b="1" dirty="0"/>
              <a:t>LIONS CLUBS</a:t>
            </a:r>
          </a:p>
          <a:p>
            <a:r>
              <a:rPr lang="de-DE" dirty="0"/>
              <a:t>• Leitfaden für Marketing und Communication</a:t>
            </a:r>
          </a:p>
          <a:p>
            <a:r>
              <a:rPr lang="de-DE" dirty="0"/>
              <a:t>Download hier.</a:t>
            </a:r>
          </a:p>
          <a:p>
            <a:r>
              <a:rPr lang="de-DE" dirty="0"/>
              <a:t>• …</a:t>
            </a:r>
          </a:p>
          <a:p>
            <a:pPr>
              <a:spcAft>
                <a:spcPts val="600"/>
              </a:spcAft>
            </a:pPr>
            <a:endParaRPr lang="de-DE" dirty="0"/>
          </a:p>
        </p:txBody>
      </p:sp>
    </p:spTree>
    <p:extLst>
      <p:ext uri="{BB962C8B-B14F-4D97-AF65-F5344CB8AC3E}">
        <p14:creationId xmlns:p14="http://schemas.microsoft.com/office/powerpoint/2010/main" val="37485692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416496" y="476672"/>
            <a:ext cx="9361040" cy="738664"/>
          </a:xfrm>
          <a:prstGeom prst="rect">
            <a:avLst/>
          </a:prstGeom>
          <a:noFill/>
        </p:spPr>
        <p:txBody>
          <a:bodyPr wrap="square" lIns="0" rtlCol="0">
            <a:spAutoFit/>
          </a:bodyPr>
          <a:lstStyle/>
          <a:p>
            <a:pPr>
              <a:spcAft>
                <a:spcPts val="600"/>
              </a:spcAft>
            </a:pPr>
            <a:r>
              <a:rPr lang="de-DE" sz="4200" b="1" spc="-80" dirty="0">
                <a:solidFill>
                  <a:srgbClr val="003397"/>
                </a:solidFill>
                <a:latin typeface="Arial Black" panose="020B0A04020102020204" pitchFamily="34" charset="0"/>
              </a:rPr>
              <a:t>Und wie geht es jetzt weiter?</a:t>
            </a:r>
          </a:p>
        </p:txBody>
      </p:sp>
      <p:cxnSp>
        <p:nvCxnSpPr>
          <p:cNvPr id="4" name="Gerader Verbinder 3">
            <a:extLst>
              <a:ext uri="{FF2B5EF4-FFF2-40B4-BE49-F238E27FC236}">
                <a16:creationId xmlns:a16="http://schemas.microsoft.com/office/drawing/2014/main" id="{FC0AAB04-3510-1C91-4B47-D54820189DA0}"/>
              </a:ext>
            </a:extLst>
          </p:cNvPr>
          <p:cNvCxnSpPr>
            <a:cxnSpLocks/>
          </p:cNvCxnSpPr>
          <p:nvPr/>
        </p:nvCxnSpPr>
        <p:spPr>
          <a:xfrm>
            <a:off x="416496" y="1124744"/>
            <a:ext cx="8280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0159E4BD-A005-D6F0-93DE-969C37001981}"/>
              </a:ext>
            </a:extLst>
          </p:cNvPr>
          <p:cNvSpPr txBox="1"/>
          <p:nvPr/>
        </p:nvSpPr>
        <p:spPr>
          <a:xfrm>
            <a:off x="416496" y="1441430"/>
            <a:ext cx="4320480" cy="4878259"/>
          </a:xfrm>
          <a:prstGeom prst="rect">
            <a:avLst/>
          </a:prstGeom>
          <a:noFill/>
        </p:spPr>
        <p:txBody>
          <a:bodyPr wrap="square" rtlCol="0">
            <a:spAutoFit/>
          </a:bodyPr>
          <a:lstStyle/>
          <a:p>
            <a:r>
              <a:rPr lang="de-DE" b="1" dirty="0"/>
              <a:t>MACHEN SIE SICH MIT IHREM CLUB</a:t>
            </a:r>
          </a:p>
          <a:p>
            <a:r>
              <a:rPr lang="de-DE" b="1" dirty="0"/>
              <a:t>AUF DEN WEG</a:t>
            </a:r>
          </a:p>
          <a:p>
            <a:r>
              <a:rPr lang="de-DE" dirty="0"/>
              <a:t>Wenn Sie zum Ergebnis kommen, Sie wollen sich als Club weiterentwickeln, dann haben Sie natürlich verschieden Möglichkeiten. Drei stellen wir hier kurz dar:</a:t>
            </a:r>
          </a:p>
          <a:p>
            <a:pPr>
              <a:spcBef>
                <a:spcPts val="600"/>
              </a:spcBef>
            </a:pPr>
            <a:r>
              <a:rPr lang="de-DE" b="1" dirty="0"/>
              <a:t>WORKSHOP IN UND MIT IHREM CLUB</a:t>
            </a:r>
          </a:p>
          <a:p>
            <a:r>
              <a:rPr lang="de-DE" dirty="0"/>
              <a:t>Identifizieren Sie Themen, die Sie als Club aufgreifen wollen und besprechen Sie die Themen in Ihrem Club und vereinbaren Sie, wie diese Themen künftig umsetzen wollen.</a:t>
            </a:r>
          </a:p>
          <a:p>
            <a:r>
              <a:rPr lang="de-DE" dirty="0"/>
              <a:t>Für einen solchen Workshop kann Ihnen der</a:t>
            </a:r>
          </a:p>
          <a:p>
            <a:r>
              <a:rPr lang="de-DE" dirty="0"/>
              <a:t>Leitfaden „Planen Sie Ihren Erfolg“ helfen. Ergänzt wird der Leitfaden mit einer Power-Point Präsentation. Auch die LCI-Web-Seite Verbesserung der Club-Qualität kann Ihnen bei Ihrer Vorbereitung weiterhelfen.</a:t>
            </a:r>
          </a:p>
        </p:txBody>
      </p:sp>
      <p:sp>
        <p:nvSpPr>
          <p:cNvPr id="8" name="Textfeld 7">
            <a:extLst>
              <a:ext uri="{FF2B5EF4-FFF2-40B4-BE49-F238E27FC236}">
                <a16:creationId xmlns:a16="http://schemas.microsoft.com/office/drawing/2014/main" id="{40F02E3E-ECB0-C4CC-A6BC-0DA970D40C44}"/>
              </a:ext>
            </a:extLst>
          </p:cNvPr>
          <p:cNvSpPr txBox="1"/>
          <p:nvPr/>
        </p:nvSpPr>
        <p:spPr>
          <a:xfrm>
            <a:off x="5025008" y="1427297"/>
            <a:ext cx="4320480" cy="5032147"/>
          </a:xfrm>
          <a:prstGeom prst="rect">
            <a:avLst/>
          </a:prstGeom>
          <a:noFill/>
        </p:spPr>
        <p:txBody>
          <a:bodyPr wrap="square" rtlCol="0">
            <a:spAutoFit/>
          </a:bodyPr>
          <a:lstStyle/>
          <a:p>
            <a:r>
              <a:rPr lang="de-DE" b="1" dirty="0"/>
              <a:t>ARBEITSKREISE BILDEN</a:t>
            </a:r>
          </a:p>
          <a:p>
            <a:r>
              <a:rPr lang="de-DE" sz="1700" dirty="0"/>
              <a:t>Wenn Sie mehrere Themen identifiziert haben, die Sie kurzfristig und möglicher- weise auch parallel bearbeiten wollen, bilden Sie kleinere Arbeitskreise, die jeweils ein Thema in einem überschaubaren Zeitraum ausarbeiten und dann im Club oder auch im Club-Vorstand vorstellen und vereinbaren konkrete Umsetzungsschritte.</a:t>
            </a:r>
          </a:p>
          <a:p>
            <a:pPr>
              <a:spcBef>
                <a:spcPts val="600"/>
              </a:spcBef>
            </a:pPr>
            <a:r>
              <a:rPr lang="de-DE" b="1" dirty="0"/>
              <a:t>EXTERNE UNTERSTÜTZUNG:</a:t>
            </a:r>
          </a:p>
          <a:p>
            <a:r>
              <a:rPr lang="de-DE" spc="-70" dirty="0"/>
              <a:t>Dafür steht Ihnen das GAT-Team Ihres Distriktes 111 Bayern Ost sowie unsere Zertifizierten Beratende Lions gerne für ein erstes Gespräch zur Verfügung. Ob daraus eine mittelfristige Begleitung oder nur einzelne Impulsgespräche entstehen entscheiden Sie gemeinsam mit Ihren Gesprächspartnern.</a:t>
            </a:r>
          </a:p>
          <a:p>
            <a:pPr>
              <a:spcAft>
                <a:spcPts val="600"/>
              </a:spcAft>
            </a:pPr>
            <a:endParaRPr lang="de-DE" dirty="0"/>
          </a:p>
        </p:txBody>
      </p:sp>
      <p:cxnSp>
        <p:nvCxnSpPr>
          <p:cNvPr id="6" name="Gerader Verbinder 5">
            <a:extLst>
              <a:ext uri="{FF2B5EF4-FFF2-40B4-BE49-F238E27FC236}">
                <a16:creationId xmlns:a16="http://schemas.microsoft.com/office/drawing/2014/main" id="{27E850B8-BC6D-4E45-B1AE-BD23172D7EEE}"/>
              </a:ext>
            </a:extLst>
          </p:cNvPr>
          <p:cNvCxnSpPr>
            <a:cxnSpLocks/>
          </p:cNvCxnSpPr>
          <p:nvPr/>
        </p:nvCxnSpPr>
        <p:spPr>
          <a:xfrm>
            <a:off x="416496" y="1138599"/>
            <a:ext cx="8280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6216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416496" y="476672"/>
            <a:ext cx="9361040" cy="707886"/>
          </a:xfrm>
          <a:prstGeom prst="rect">
            <a:avLst/>
          </a:prstGeom>
          <a:noFill/>
        </p:spPr>
        <p:txBody>
          <a:bodyPr wrap="square" lIns="0" rtlCol="0">
            <a:spAutoFit/>
          </a:bodyPr>
          <a:lstStyle/>
          <a:p>
            <a:pPr>
              <a:spcAft>
                <a:spcPts val="600"/>
              </a:spcAft>
            </a:pPr>
            <a:r>
              <a:rPr lang="de-DE" sz="4000" b="1" spc="-80" dirty="0">
                <a:solidFill>
                  <a:srgbClr val="003397"/>
                </a:solidFill>
                <a:latin typeface="Arial Black" panose="020B0A04020102020204" pitchFamily="34" charset="0"/>
              </a:rPr>
              <a:t>Das GAT-Team in unserem Distrikt</a:t>
            </a:r>
          </a:p>
        </p:txBody>
      </p:sp>
      <p:cxnSp>
        <p:nvCxnSpPr>
          <p:cNvPr id="4" name="Gerader Verbinder 3">
            <a:extLst>
              <a:ext uri="{FF2B5EF4-FFF2-40B4-BE49-F238E27FC236}">
                <a16:creationId xmlns:a16="http://schemas.microsoft.com/office/drawing/2014/main" id="{FC0AAB04-3510-1C91-4B47-D54820189DA0}"/>
              </a:ext>
            </a:extLst>
          </p:cNvPr>
          <p:cNvCxnSpPr>
            <a:cxnSpLocks/>
          </p:cNvCxnSpPr>
          <p:nvPr/>
        </p:nvCxnSpPr>
        <p:spPr>
          <a:xfrm>
            <a:off x="416496" y="1124744"/>
            <a:ext cx="9108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EB729AC3-2EF1-FFA9-9781-3A6DBADA1A34}"/>
              </a:ext>
            </a:extLst>
          </p:cNvPr>
          <p:cNvPicPr>
            <a:picLocks noChangeAspect="1"/>
          </p:cNvPicPr>
          <p:nvPr/>
        </p:nvPicPr>
        <p:blipFill>
          <a:blip r:embed="rId2"/>
          <a:stretch>
            <a:fillRect/>
          </a:stretch>
        </p:blipFill>
        <p:spPr>
          <a:xfrm>
            <a:off x="2576737" y="1268760"/>
            <a:ext cx="4752527" cy="4856488"/>
          </a:xfrm>
          <a:prstGeom prst="rect">
            <a:avLst/>
          </a:prstGeom>
        </p:spPr>
      </p:pic>
      <p:pic>
        <p:nvPicPr>
          <p:cNvPr id="6" name="Grafik 5">
            <a:extLst>
              <a:ext uri="{FF2B5EF4-FFF2-40B4-BE49-F238E27FC236}">
                <a16:creationId xmlns:a16="http://schemas.microsoft.com/office/drawing/2014/main" id="{EB4D8153-BED8-ED64-ECCB-B111A9E7DA56}"/>
              </a:ext>
            </a:extLst>
          </p:cNvPr>
          <p:cNvPicPr>
            <a:picLocks noChangeAspect="1"/>
          </p:cNvPicPr>
          <p:nvPr/>
        </p:nvPicPr>
        <p:blipFill>
          <a:blip r:embed="rId3"/>
          <a:stretch>
            <a:fillRect/>
          </a:stretch>
        </p:blipFill>
        <p:spPr>
          <a:xfrm>
            <a:off x="4876800" y="3352800"/>
            <a:ext cx="152400" cy="152400"/>
          </a:xfrm>
          <a:prstGeom prst="rect">
            <a:avLst/>
          </a:prstGeom>
        </p:spPr>
      </p:pic>
    </p:spTree>
    <p:extLst>
      <p:ext uri="{BB962C8B-B14F-4D97-AF65-F5344CB8AC3E}">
        <p14:creationId xmlns:p14="http://schemas.microsoft.com/office/powerpoint/2010/main" val="13114359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27BFDCF-288F-4D50-34BE-5696A3A77C32}"/>
              </a:ext>
            </a:extLst>
          </p:cNvPr>
          <p:cNvSpPr txBox="1"/>
          <p:nvPr/>
        </p:nvSpPr>
        <p:spPr>
          <a:xfrm>
            <a:off x="416496" y="476672"/>
            <a:ext cx="9361040" cy="707886"/>
          </a:xfrm>
          <a:prstGeom prst="rect">
            <a:avLst/>
          </a:prstGeom>
          <a:noFill/>
        </p:spPr>
        <p:txBody>
          <a:bodyPr wrap="square" lIns="0" rtlCol="0">
            <a:spAutoFit/>
          </a:bodyPr>
          <a:lstStyle/>
          <a:p>
            <a:pPr>
              <a:spcAft>
                <a:spcPts val="600"/>
              </a:spcAft>
            </a:pPr>
            <a:r>
              <a:rPr lang="de-DE" sz="4000" b="1" spc="-80" dirty="0">
                <a:solidFill>
                  <a:srgbClr val="003397"/>
                </a:solidFill>
                <a:latin typeface="Arial Black" panose="020B0A04020102020204" pitchFamily="34" charset="0"/>
              </a:rPr>
              <a:t>Übernahme durch Distrikte</a:t>
            </a:r>
          </a:p>
        </p:txBody>
      </p:sp>
      <p:cxnSp>
        <p:nvCxnSpPr>
          <p:cNvPr id="4" name="Gerader Verbinder 3">
            <a:extLst>
              <a:ext uri="{FF2B5EF4-FFF2-40B4-BE49-F238E27FC236}">
                <a16:creationId xmlns:a16="http://schemas.microsoft.com/office/drawing/2014/main" id="{D10D3E15-124F-5FC7-47E3-102A4E654393}"/>
              </a:ext>
            </a:extLst>
          </p:cNvPr>
          <p:cNvCxnSpPr>
            <a:cxnSpLocks/>
          </p:cNvCxnSpPr>
          <p:nvPr/>
        </p:nvCxnSpPr>
        <p:spPr>
          <a:xfrm>
            <a:off x="416496" y="1138599"/>
            <a:ext cx="8280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2466DFD8-FED0-2974-0F1B-DDB483E54043}"/>
              </a:ext>
            </a:extLst>
          </p:cNvPr>
          <p:cNvSpPr txBox="1"/>
          <p:nvPr/>
        </p:nvSpPr>
        <p:spPr>
          <a:xfrm>
            <a:off x="416495" y="2264098"/>
            <a:ext cx="5093619" cy="4616648"/>
          </a:xfrm>
          <a:prstGeom prst="rect">
            <a:avLst/>
          </a:prstGeom>
          <a:noFill/>
        </p:spPr>
        <p:txBody>
          <a:bodyPr wrap="square" rtlCol="0">
            <a:spAutoFit/>
          </a:bodyPr>
          <a:lstStyle/>
          <a:p>
            <a:r>
              <a:rPr lang="de-DE" b="1" i="1" dirty="0"/>
              <a:t>Impressum übernehmen:</a:t>
            </a:r>
          </a:p>
          <a:p>
            <a:endParaRPr lang="de-DE" sz="600" b="1" i="1" dirty="0"/>
          </a:p>
          <a:p>
            <a:r>
              <a:rPr lang="de-DE" b="1" i="1" dirty="0"/>
              <a:t>IMPRESSUM:</a:t>
            </a:r>
          </a:p>
          <a:p>
            <a:r>
              <a:rPr lang="de-DE" b="1" i="1" dirty="0"/>
              <a:t>Lions BOLeitfaden Lions Future Award</a:t>
            </a:r>
          </a:p>
          <a:p>
            <a:r>
              <a:rPr lang="de-DE" b="1" i="1" dirty="0"/>
              <a:t>V. i. S. d. Telemediengesetzes:</a:t>
            </a:r>
          </a:p>
          <a:p>
            <a:r>
              <a:rPr lang="de-DE" b="1" i="1" dirty="0"/>
              <a:t>Idee, Konzeption und Redaktion:</a:t>
            </a:r>
          </a:p>
          <a:p>
            <a:r>
              <a:rPr lang="de-DE" b="1" i="1" dirty="0"/>
              <a:t>PDG Martin L. Landmesser Verabschiedung des Gesamtkonzepts: GAT-Team Distrikt 111 Bayern Ost</a:t>
            </a:r>
          </a:p>
          <a:p>
            <a:r>
              <a:rPr lang="de-DE" b="1" i="1" dirty="0"/>
              <a:t>Lions Clubs International Distrikt 111 Bayern Ost </a:t>
            </a:r>
          </a:p>
          <a:p>
            <a:r>
              <a:rPr lang="de-DE" b="1" i="1" dirty="0"/>
              <a:t>E-Mail: landmesser@live.com</a:t>
            </a:r>
          </a:p>
          <a:p>
            <a:r>
              <a:rPr lang="de-DE" b="1" i="1" dirty="0"/>
              <a:t>Internet: https://www.lions.de/web/111bo/start Gestaltung des Awards und Layout der Broschüre: Franz Xaver Lederer, LC Beilngries</a:t>
            </a:r>
          </a:p>
          <a:p>
            <a:r>
              <a:rPr lang="de-DE" b="1" i="1" dirty="0"/>
              <a:t>1. Auflage 2022</a:t>
            </a:r>
          </a:p>
          <a:p>
            <a:r>
              <a:rPr lang="de-DE" b="1" i="1" dirty="0"/>
              <a:t>© Juli 2022/Lions Distrikt 111 Bayern Ost</a:t>
            </a:r>
          </a:p>
          <a:p>
            <a:endParaRPr lang="de-DE" b="1" i="1" dirty="0"/>
          </a:p>
          <a:p>
            <a:endParaRPr lang="de-DE" b="1" i="1" dirty="0"/>
          </a:p>
        </p:txBody>
      </p:sp>
      <p:sp>
        <p:nvSpPr>
          <p:cNvPr id="11" name="Textfeld 10">
            <a:extLst>
              <a:ext uri="{FF2B5EF4-FFF2-40B4-BE49-F238E27FC236}">
                <a16:creationId xmlns:a16="http://schemas.microsoft.com/office/drawing/2014/main" id="{7EEC23B4-ADCB-70F9-687A-463CEA098B8A}"/>
              </a:ext>
            </a:extLst>
          </p:cNvPr>
          <p:cNvSpPr txBox="1"/>
          <p:nvPr/>
        </p:nvSpPr>
        <p:spPr>
          <a:xfrm>
            <a:off x="5457056" y="5403796"/>
            <a:ext cx="4320480" cy="646331"/>
          </a:xfrm>
          <a:prstGeom prst="rect">
            <a:avLst/>
          </a:prstGeom>
          <a:noFill/>
        </p:spPr>
        <p:txBody>
          <a:bodyPr wrap="square" rtlCol="0">
            <a:spAutoFit/>
          </a:bodyPr>
          <a:lstStyle/>
          <a:p>
            <a:r>
              <a:rPr lang="de-DE" b="1" dirty="0">
                <a:highlight>
                  <a:srgbClr val="FFFF00"/>
                </a:highlight>
              </a:rPr>
              <a:t>Bitte zwei Belegexemplare an den Distrikt Bayern Ost senden.</a:t>
            </a:r>
          </a:p>
        </p:txBody>
      </p:sp>
      <p:sp>
        <p:nvSpPr>
          <p:cNvPr id="13" name="Textfeld 12">
            <a:extLst>
              <a:ext uri="{FF2B5EF4-FFF2-40B4-BE49-F238E27FC236}">
                <a16:creationId xmlns:a16="http://schemas.microsoft.com/office/drawing/2014/main" id="{2598DD2F-AF03-A903-FA45-F1F54C48B8C1}"/>
              </a:ext>
            </a:extLst>
          </p:cNvPr>
          <p:cNvSpPr txBox="1"/>
          <p:nvPr/>
        </p:nvSpPr>
        <p:spPr>
          <a:xfrm>
            <a:off x="5465440" y="2264098"/>
            <a:ext cx="4320480" cy="2308324"/>
          </a:xfrm>
          <a:prstGeom prst="rect">
            <a:avLst/>
          </a:prstGeom>
          <a:noFill/>
        </p:spPr>
        <p:txBody>
          <a:bodyPr wrap="square" rtlCol="0">
            <a:spAutoFit/>
          </a:bodyPr>
          <a:lstStyle/>
          <a:p>
            <a:r>
              <a:rPr lang="de-DE" b="1" dirty="0"/>
              <a:t>Impressum ergänzen:</a:t>
            </a:r>
          </a:p>
          <a:p>
            <a:endParaRPr lang="de-DE" sz="600" b="1" dirty="0"/>
          </a:p>
          <a:p>
            <a:r>
              <a:rPr lang="de-DE" dirty="0"/>
              <a:t>Natürlich kann das Impressum mit den Distrikt-Angaben ergänzt werden, beispielsweise:</a:t>
            </a:r>
          </a:p>
          <a:p>
            <a:endParaRPr lang="de-DE" dirty="0"/>
          </a:p>
          <a:p>
            <a:r>
              <a:rPr lang="de-DE" sz="1600" b="1" dirty="0"/>
              <a:t>Redaktionelle Bearbeitung des Distriktausgabe: </a:t>
            </a:r>
          </a:p>
          <a:p>
            <a:r>
              <a:rPr lang="de-DE" sz="1600" b="1" dirty="0"/>
              <a:t>GAT-Team Distrikt 111 ….. </a:t>
            </a:r>
          </a:p>
          <a:p>
            <a:r>
              <a:rPr lang="de-DE" sz="1600" b="1" dirty="0"/>
              <a:t>Distrikt-Redaktion: Max Mustermann</a:t>
            </a:r>
          </a:p>
        </p:txBody>
      </p:sp>
      <p:sp>
        <p:nvSpPr>
          <p:cNvPr id="2" name="Textfeld 1">
            <a:extLst>
              <a:ext uri="{FF2B5EF4-FFF2-40B4-BE49-F238E27FC236}">
                <a16:creationId xmlns:a16="http://schemas.microsoft.com/office/drawing/2014/main" id="{E159345E-4EF4-5428-1208-A3056A4EE84A}"/>
              </a:ext>
            </a:extLst>
          </p:cNvPr>
          <p:cNvSpPr txBox="1"/>
          <p:nvPr/>
        </p:nvSpPr>
        <p:spPr>
          <a:xfrm flipH="1">
            <a:off x="416496" y="1268760"/>
            <a:ext cx="9217024" cy="923330"/>
          </a:xfrm>
          <a:prstGeom prst="rect">
            <a:avLst/>
          </a:prstGeom>
          <a:noFill/>
        </p:spPr>
        <p:txBody>
          <a:bodyPr wrap="square" rtlCol="0">
            <a:spAutoFit/>
          </a:bodyPr>
          <a:lstStyle/>
          <a:p>
            <a:r>
              <a:rPr lang="de-DE" b="1" i="1" dirty="0"/>
              <a:t>Gerne stellt der Distrikt Bayern Ost die Borschüre, die Vorlage für den Award und die Urkunde als Word-Datei zur Verfügung, damit die einzelnen Distrikte das Konzept für Ihren Einzugsbereich übernehmen und adaptieren können:</a:t>
            </a:r>
          </a:p>
        </p:txBody>
      </p:sp>
    </p:spTree>
    <p:extLst>
      <p:ext uri="{BB962C8B-B14F-4D97-AF65-F5344CB8AC3E}">
        <p14:creationId xmlns:p14="http://schemas.microsoft.com/office/powerpoint/2010/main" val="28845666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416496" y="476672"/>
            <a:ext cx="9361040" cy="707886"/>
          </a:xfrm>
          <a:prstGeom prst="rect">
            <a:avLst/>
          </a:prstGeom>
          <a:noFill/>
        </p:spPr>
        <p:txBody>
          <a:bodyPr wrap="square" lIns="0" rtlCol="0">
            <a:spAutoFit/>
          </a:bodyPr>
          <a:lstStyle/>
          <a:p>
            <a:pPr>
              <a:spcAft>
                <a:spcPts val="600"/>
              </a:spcAft>
            </a:pPr>
            <a:r>
              <a:rPr lang="de-DE" sz="4000" b="1" spc="-80" dirty="0">
                <a:solidFill>
                  <a:srgbClr val="003397"/>
                </a:solidFill>
                <a:latin typeface="Arial Black" panose="020B0A04020102020204" pitchFamily="34" charset="0"/>
              </a:rPr>
              <a:t>Lions Future Award</a:t>
            </a:r>
          </a:p>
        </p:txBody>
      </p:sp>
      <p:cxnSp>
        <p:nvCxnSpPr>
          <p:cNvPr id="4" name="Gerader Verbinder 3">
            <a:extLst>
              <a:ext uri="{FF2B5EF4-FFF2-40B4-BE49-F238E27FC236}">
                <a16:creationId xmlns:a16="http://schemas.microsoft.com/office/drawing/2014/main" id="{FC0AAB04-3510-1C91-4B47-D54820189DA0}"/>
              </a:ext>
            </a:extLst>
          </p:cNvPr>
          <p:cNvCxnSpPr>
            <a:cxnSpLocks/>
          </p:cNvCxnSpPr>
          <p:nvPr/>
        </p:nvCxnSpPr>
        <p:spPr>
          <a:xfrm>
            <a:off x="416496" y="1184558"/>
            <a:ext cx="9108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Grafik 5" descr="Ein Bild, das Text enthält.&#10;&#10;Automatisch generierte Beschreibung">
            <a:extLst>
              <a:ext uri="{FF2B5EF4-FFF2-40B4-BE49-F238E27FC236}">
                <a16:creationId xmlns:a16="http://schemas.microsoft.com/office/drawing/2014/main" id="{23DB4DCF-2E81-DA7E-2B71-2D36857FFD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18" t="3119" r="4086" b="3306"/>
          <a:stretch/>
        </p:blipFill>
        <p:spPr>
          <a:xfrm>
            <a:off x="2000672" y="1412776"/>
            <a:ext cx="5904656" cy="4661571"/>
          </a:xfrm>
          <a:prstGeom prst="rect">
            <a:avLst/>
          </a:prstGeom>
        </p:spPr>
      </p:pic>
    </p:spTree>
    <p:extLst>
      <p:ext uri="{BB962C8B-B14F-4D97-AF65-F5344CB8AC3E}">
        <p14:creationId xmlns:p14="http://schemas.microsoft.com/office/powerpoint/2010/main" val="1374091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416496" y="476672"/>
            <a:ext cx="9361040" cy="707886"/>
          </a:xfrm>
          <a:prstGeom prst="rect">
            <a:avLst/>
          </a:prstGeom>
          <a:noFill/>
        </p:spPr>
        <p:txBody>
          <a:bodyPr wrap="square" lIns="0" rtlCol="0">
            <a:spAutoFit/>
          </a:bodyPr>
          <a:lstStyle/>
          <a:p>
            <a:pPr>
              <a:spcAft>
                <a:spcPts val="600"/>
              </a:spcAft>
            </a:pPr>
            <a:r>
              <a:rPr lang="de-DE" sz="4000" b="1" spc="-80" dirty="0">
                <a:solidFill>
                  <a:srgbClr val="003397"/>
                </a:solidFill>
                <a:latin typeface="Arial Black" panose="020B0A04020102020204" pitchFamily="34" charset="0"/>
              </a:rPr>
              <a:t>Urkunde: Lions Future Award</a:t>
            </a:r>
          </a:p>
        </p:txBody>
      </p:sp>
      <p:cxnSp>
        <p:nvCxnSpPr>
          <p:cNvPr id="4" name="Gerader Verbinder 3">
            <a:extLst>
              <a:ext uri="{FF2B5EF4-FFF2-40B4-BE49-F238E27FC236}">
                <a16:creationId xmlns:a16="http://schemas.microsoft.com/office/drawing/2014/main" id="{FC0AAB04-3510-1C91-4B47-D54820189DA0}"/>
              </a:ext>
            </a:extLst>
          </p:cNvPr>
          <p:cNvCxnSpPr>
            <a:cxnSpLocks/>
          </p:cNvCxnSpPr>
          <p:nvPr/>
        </p:nvCxnSpPr>
        <p:spPr>
          <a:xfrm>
            <a:off x="416496" y="1184558"/>
            <a:ext cx="9108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210B52CD-354B-6D06-A305-9D8F3FEA0550}"/>
              </a:ext>
            </a:extLst>
          </p:cNvPr>
          <p:cNvPicPr>
            <a:picLocks noChangeAspect="1"/>
          </p:cNvPicPr>
          <p:nvPr/>
        </p:nvPicPr>
        <p:blipFill>
          <a:blip r:embed="rId2"/>
          <a:stretch>
            <a:fillRect/>
          </a:stretch>
        </p:blipFill>
        <p:spPr>
          <a:xfrm>
            <a:off x="1424608" y="1340768"/>
            <a:ext cx="6666952" cy="4698477"/>
          </a:xfrm>
          <a:prstGeom prst="rect">
            <a:avLst/>
          </a:prstGeom>
          <a:ln>
            <a:solidFill>
              <a:srgbClr val="003397"/>
            </a:solidFill>
          </a:ln>
        </p:spPr>
      </p:pic>
    </p:spTree>
    <p:extLst>
      <p:ext uri="{BB962C8B-B14F-4D97-AF65-F5344CB8AC3E}">
        <p14:creationId xmlns:p14="http://schemas.microsoft.com/office/powerpoint/2010/main" val="32228162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594131" y="470859"/>
            <a:ext cx="4646901" cy="4601260"/>
          </a:xfrm>
          <a:prstGeom prst="rect">
            <a:avLst/>
          </a:prstGeom>
          <a:noFill/>
        </p:spPr>
        <p:txBody>
          <a:bodyPr wrap="square" rtlCol="0">
            <a:spAutoFit/>
          </a:bodyPr>
          <a:lstStyle/>
          <a:p>
            <a:pPr>
              <a:spcAft>
                <a:spcPts val="600"/>
              </a:spcAft>
            </a:pPr>
            <a:r>
              <a:rPr lang="de-DE" sz="2400" i="1" u="sng" dirty="0"/>
              <a:t>Nach der Corona-Krise:</a:t>
            </a:r>
          </a:p>
          <a:p>
            <a:pPr>
              <a:spcAft>
                <a:spcPts val="600"/>
              </a:spcAft>
            </a:pPr>
            <a:r>
              <a:rPr lang="de-DE" sz="2400" b="1" dirty="0"/>
              <a:t>In den vergangenen Jahren hat sich für Lions Clubs vieles verändert. Die Corona-Pandemie hat ihre Spuren hinterlassen. Unsere Lions Clubs haben unterschiedlich darauf reagiert. Viele Clubs haben sich den neuen Rahmenbedingungen gestellt und mit neuen Ideen und Activitys reagiert. Andere Clubs haben ihre Aktivitäten reduziert und teilweise auch eingestellt.</a:t>
            </a:r>
          </a:p>
        </p:txBody>
      </p:sp>
      <p:pic>
        <p:nvPicPr>
          <p:cNvPr id="3" name="Grafik 2">
            <a:extLst>
              <a:ext uri="{FF2B5EF4-FFF2-40B4-BE49-F238E27FC236}">
                <a16:creationId xmlns:a16="http://schemas.microsoft.com/office/drawing/2014/main" id="{860F724B-0873-9D64-B01D-DA7276A23E3D}"/>
              </a:ext>
            </a:extLst>
          </p:cNvPr>
          <p:cNvPicPr>
            <a:picLocks noChangeAspect="1"/>
          </p:cNvPicPr>
          <p:nvPr/>
        </p:nvPicPr>
        <p:blipFill>
          <a:blip r:embed="rId2"/>
          <a:stretch>
            <a:fillRect/>
          </a:stretch>
        </p:blipFill>
        <p:spPr>
          <a:xfrm>
            <a:off x="5961112" y="620688"/>
            <a:ext cx="3638299" cy="5184576"/>
          </a:xfrm>
          <a:prstGeom prst="rect">
            <a:avLst/>
          </a:prstGeom>
        </p:spPr>
      </p:pic>
    </p:spTree>
    <p:extLst>
      <p:ext uri="{BB962C8B-B14F-4D97-AF65-F5344CB8AC3E}">
        <p14:creationId xmlns:p14="http://schemas.microsoft.com/office/powerpoint/2010/main" val="29820300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560512" y="1052736"/>
            <a:ext cx="8928992" cy="1446550"/>
          </a:xfrm>
          <a:prstGeom prst="rect">
            <a:avLst/>
          </a:prstGeom>
          <a:solidFill>
            <a:srgbClr val="003397"/>
          </a:solidFill>
        </p:spPr>
        <p:txBody>
          <a:bodyPr wrap="square" rtlCol="0">
            <a:spAutoFit/>
          </a:bodyPr>
          <a:lstStyle/>
          <a:p>
            <a:pPr algn="ctr">
              <a:spcAft>
                <a:spcPts val="600"/>
              </a:spcAft>
            </a:pPr>
            <a:r>
              <a:rPr lang="de-DE" sz="4400" b="1" dirty="0">
                <a:solidFill>
                  <a:schemeClr val="bg1"/>
                </a:solidFill>
              </a:rPr>
              <a:t>Herzlichen Dank für Ihre Aufmerksamkeit und</a:t>
            </a:r>
          </a:p>
        </p:txBody>
      </p:sp>
      <p:sp>
        <p:nvSpPr>
          <p:cNvPr id="3" name="Textfeld 2"/>
          <p:cNvSpPr txBox="1"/>
          <p:nvPr/>
        </p:nvSpPr>
        <p:spPr>
          <a:xfrm>
            <a:off x="572028" y="2492896"/>
            <a:ext cx="8928992" cy="1954381"/>
          </a:xfrm>
          <a:prstGeom prst="rect">
            <a:avLst/>
          </a:prstGeom>
          <a:solidFill>
            <a:srgbClr val="FFC000"/>
          </a:solidFill>
        </p:spPr>
        <p:txBody>
          <a:bodyPr wrap="square" rtlCol="0">
            <a:spAutoFit/>
          </a:bodyPr>
          <a:lstStyle/>
          <a:p>
            <a:pPr algn="ctr">
              <a:spcAft>
                <a:spcPts val="600"/>
              </a:spcAft>
            </a:pPr>
            <a:r>
              <a:rPr lang="de-DE" sz="4400" b="1" dirty="0">
                <a:solidFill>
                  <a:srgbClr val="003397"/>
                </a:solidFill>
              </a:rPr>
              <a:t>viel Erfolg beim Start in die</a:t>
            </a:r>
          </a:p>
          <a:p>
            <a:pPr algn="ctr">
              <a:spcAft>
                <a:spcPts val="600"/>
              </a:spcAft>
            </a:pPr>
            <a:r>
              <a:rPr lang="de-DE" sz="7200" b="1" cap="small" dirty="0">
                <a:solidFill>
                  <a:srgbClr val="003397"/>
                </a:solidFill>
              </a:rPr>
              <a:t>ZUKUNFT.</a:t>
            </a:r>
          </a:p>
        </p:txBody>
      </p:sp>
    </p:spTree>
    <p:extLst>
      <p:ext uri="{BB962C8B-B14F-4D97-AF65-F5344CB8AC3E}">
        <p14:creationId xmlns:p14="http://schemas.microsoft.com/office/powerpoint/2010/main" val="4681969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594131" y="470859"/>
            <a:ext cx="4646901" cy="5201424"/>
          </a:xfrm>
          <a:prstGeom prst="rect">
            <a:avLst/>
          </a:prstGeom>
          <a:noFill/>
        </p:spPr>
        <p:txBody>
          <a:bodyPr wrap="square" rtlCol="0">
            <a:spAutoFit/>
          </a:bodyPr>
          <a:lstStyle/>
          <a:p>
            <a:pPr>
              <a:spcAft>
                <a:spcPts val="600"/>
              </a:spcAft>
            </a:pPr>
            <a:r>
              <a:rPr lang="de-DE" sz="2400" i="1" u="sng" dirty="0"/>
              <a:t>Nach der Corona-Krise:</a:t>
            </a:r>
          </a:p>
          <a:p>
            <a:pPr>
              <a:spcAft>
                <a:spcPts val="600"/>
              </a:spcAft>
            </a:pPr>
            <a:r>
              <a:rPr lang="de-DE" sz="2400" b="1" dirty="0"/>
              <a:t>Nachdem sich die Folgen der Corona-Pandemie wieder etwas verändern, suchen viele Lions Clubs neue Ansätze und Ideen, wie sie unter veränderten Bedingungen ihr Clubleben neu beleben können.</a:t>
            </a:r>
          </a:p>
          <a:p>
            <a:pPr>
              <a:spcAft>
                <a:spcPts val="600"/>
              </a:spcAft>
            </a:pPr>
            <a:r>
              <a:rPr lang="de-DE" sz="2400" b="1" dirty="0"/>
              <a:t>Mit dem Lions Future Award macht Ihnen Ihr Distrikt 111 Bayern Ost ein zweifaches Angebot:</a:t>
            </a:r>
          </a:p>
          <a:p>
            <a:pPr>
              <a:spcAft>
                <a:spcPts val="600"/>
              </a:spcAft>
            </a:pPr>
            <a:r>
              <a:rPr lang="de-DE" sz="2400" b="1" dirty="0"/>
              <a:t>• zur Standortbestimmung und</a:t>
            </a:r>
          </a:p>
          <a:p>
            <a:pPr marL="177800" indent="-177800">
              <a:spcAft>
                <a:spcPts val="600"/>
              </a:spcAft>
            </a:pPr>
            <a:r>
              <a:rPr lang="de-DE" sz="2400" b="1" dirty="0"/>
              <a:t>• zur Überprüfung und Neubelebung Ihres Clublebens.</a:t>
            </a:r>
          </a:p>
        </p:txBody>
      </p:sp>
      <p:pic>
        <p:nvPicPr>
          <p:cNvPr id="3" name="Grafik 2">
            <a:extLst>
              <a:ext uri="{FF2B5EF4-FFF2-40B4-BE49-F238E27FC236}">
                <a16:creationId xmlns:a16="http://schemas.microsoft.com/office/drawing/2014/main" id="{860F724B-0873-9D64-B01D-DA7276A23E3D}"/>
              </a:ext>
            </a:extLst>
          </p:cNvPr>
          <p:cNvPicPr>
            <a:picLocks noChangeAspect="1"/>
          </p:cNvPicPr>
          <p:nvPr/>
        </p:nvPicPr>
        <p:blipFill>
          <a:blip r:embed="rId2"/>
          <a:stretch>
            <a:fillRect/>
          </a:stretch>
        </p:blipFill>
        <p:spPr>
          <a:xfrm>
            <a:off x="5961112" y="620688"/>
            <a:ext cx="3638299" cy="5184576"/>
          </a:xfrm>
          <a:prstGeom prst="rect">
            <a:avLst/>
          </a:prstGeom>
        </p:spPr>
      </p:pic>
    </p:spTree>
    <p:extLst>
      <p:ext uri="{BB962C8B-B14F-4D97-AF65-F5344CB8AC3E}">
        <p14:creationId xmlns:p14="http://schemas.microsoft.com/office/powerpoint/2010/main" val="10101199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97"/>
        </a:solidFill>
        <a:effectLst/>
      </p:bgPr>
    </p:bg>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033BC4D2-88C9-A52E-545D-2C9D29C22784}"/>
              </a:ext>
            </a:extLst>
          </p:cNvPr>
          <p:cNvSpPr txBox="1"/>
          <p:nvPr/>
        </p:nvSpPr>
        <p:spPr>
          <a:xfrm>
            <a:off x="5889104" y="594605"/>
            <a:ext cx="4232920" cy="3754874"/>
          </a:xfrm>
          <a:prstGeom prst="rect">
            <a:avLst/>
          </a:prstGeom>
          <a:noFill/>
        </p:spPr>
        <p:txBody>
          <a:bodyPr wrap="square" rtlCol="0">
            <a:spAutoFit/>
          </a:bodyPr>
          <a:lstStyle/>
          <a:p>
            <a:pPr>
              <a:spcAft>
                <a:spcPts val="600"/>
              </a:spcAft>
            </a:pPr>
            <a:r>
              <a:rPr lang="de-DE" b="1" dirty="0">
                <a:solidFill>
                  <a:schemeClr val="bg1"/>
                </a:solidFill>
              </a:rPr>
              <a:t>INHALT  des Leitfadens</a:t>
            </a:r>
          </a:p>
          <a:p>
            <a:pPr>
              <a:spcAft>
                <a:spcPts val="600"/>
              </a:spcAft>
              <a:tabLst>
                <a:tab pos="3411538" algn="l"/>
              </a:tabLst>
            </a:pPr>
            <a:r>
              <a:rPr lang="de-DE" dirty="0">
                <a:solidFill>
                  <a:schemeClr val="bg1"/>
                </a:solidFill>
              </a:rPr>
              <a:t>MACHEN SIE SICH AUF DEN WEG	  2</a:t>
            </a:r>
          </a:p>
          <a:p>
            <a:pPr>
              <a:spcAft>
                <a:spcPts val="600"/>
              </a:spcAft>
              <a:tabLst>
                <a:tab pos="3411538" algn="l"/>
              </a:tabLst>
            </a:pPr>
            <a:r>
              <a:rPr lang="de-DE" dirty="0">
                <a:solidFill>
                  <a:schemeClr val="bg1"/>
                </a:solidFill>
              </a:rPr>
              <a:t>INHALTSÜBERSICHT 	  3</a:t>
            </a:r>
          </a:p>
          <a:p>
            <a:pPr>
              <a:spcAft>
                <a:spcPts val="600"/>
              </a:spcAft>
              <a:tabLst>
                <a:tab pos="3411538" algn="l"/>
              </a:tabLst>
            </a:pPr>
            <a:r>
              <a:rPr lang="de-DE" dirty="0">
                <a:solidFill>
                  <a:schemeClr val="bg1"/>
                </a:solidFill>
              </a:rPr>
              <a:t>IMPRESSUM	  3</a:t>
            </a:r>
          </a:p>
          <a:p>
            <a:pPr>
              <a:spcAft>
                <a:spcPts val="600"/>
              </a:spcAft>
              <a:tabLst>
                <a:tab pos="3411538" algn="l"/>
              </a:tabLst>
            </a:pPr>
            <a:r>
              <a:rPr lang="de-DE" dirty="0">
                <a:solidFill>
                  <a:schemeClr val="bg1"/>
                </a:solidFill>
              </a:rPr>
              <a:t>STANDORTBESTIMMUNG	  4</a:t>
            </a:r>
          </a:p>
          <a:p>
            <a:pPr>
              <a:spcAft>
                <a:spcPts val="600"/>
              </a:spcAft>
              <a:tabLst>
                <a:tab pos="3411538" algn="l"/>
              </a:tabLst>
            </a:pPr>
            <a:r>
              <a:rPr lang="de-DE" dirty="0">
                <a:solidFill>
                  <a:schemeClr val="bg1"/>
                </a:solidFill>
              </a:rPr>
              <a:t>BEWERTUNGSBOGEN 	  5</a:t>
            </a:r>
          </a:p>
          <a:p>
            <a:pPr>
              <a:spcAft>
                <a:spcPts val="600"/>
              </a:spcAft>
            </a:pPr>
            <a:r>
              <a:rPr lang="de-DE" dirty="0">
                <a:solidFill>
                  <a:schemeClr val="bg1"/>
                </a:solidFill>
              </a:rPr>
              <a:t>WIE ERHÄLT IHR CLUB SEINEN         AWARD?			              9</a:t>
            </a:r>
          </a:p>
          <a:p>
            <a:pPr>
              <a:spcAft>
                <a:spcPts val="600"/>
              </a:spcAft>
            </a:pPr>
            <a:r>
              <a:rPr lang="de-DE" dirty="0">
                <a:solidFill>
                  <a:schemeClr val="bg1"/>
                </a:solidFill>
              </a:rPr>
              <a:t>DAS GAT-TEAM IM DISTRIKT 111       BAYERN OST 		            14</a:t>
            </a:r>
          </a:p>
          <a:p>
            <a:pPr>
              <a:spcAft>
                <a:spcPts val="600"/>
              </a:spcAft>
            </a:pPr>
            <a:r>
              <a:rPr lang="de-DE" dirty="0">
                <a:solidFill>
                  <a:schemeClr val="bg1"/>
                </a:solidFill>
              </a:rPr>
              <a:t>LIONS BO GUIDE 2022/23 	            15</a:t>
            </a:r>
          </a:p>
        </p:txBody>
      </p:sp>
      <p:sp>
        <p:nvSpPr>
          <p:cNvPr id="5" name="Textfeld 4"/>
          <p:cNvSpPr txBox="1"/>
          <p:nvPr/>
        </p:nvSpPr>
        <p:spPr>
          <a:xfrm>
            <a:off x="416496" y="470859"/>
            <a:ext cx="5184576" cy="2739211"/>
          </a:xfrm>
          <a:prstGeom prst="rect">
            <a:avLst/>
          </a:prstGeom>
          <a:noFill/>
        </p:spPr>
        <p:txBody>
          <a:bodyPr wrap="square" rtlCol="0">
            <a:spAutoFit/>
          </a:bodyPr>
          <a:lstStyle/>
          <a:p>
            <a:pPr algn="r">
              <a:spcAft>
                <a:spcPts val="600"/>
              </a:spcAft>
            </a:pPr>
            <a:r>
              <a:rPr lang="de-DE" sz="4200" b="1" dirty="0">
                <a:solidFill>
                  <a:schemeClr val="bg1"/>
                </a:solidFill>
                <a:latin typeface="Arial Black" panose="020B0A04020102020204" pitchFamily="34" charset="0"/>
              </a:rPr>
              <a:t>Machen Sie sich auf den Weg</a:t>
            </a:r>
          </a:p>
          <a:p>
            <a:pPr algn="r">
              <a:spcAft>
                <a:spcPts val="600"/>
              </a:spcAft>
            </a:pPr>
            <a:endParaRPr lang="de-DE" sz="4200" b="1" dirty="0">
              <a:solidFill>
                <a:schemeClr val="bg1"/>
              </a:solidFill>
              <a:latin typeface="Arial Black" panose="020B0A04020102020204" pitchFamily="34" charset="0"/>
            </a:endParaRPr>
          </a:p>
          <a:p>
            <a:pPr algn="r">
              <a:spcAft>
                <a:spcPts val="600"/>
              </a:spcAft>
            </a:pPr>
            <a:r>
              <a:rPr lang="de-DE" b="1" dirty="0">
                <a:solidFill>
                  <a:schemeClr val="bg1"/>
                </a:solidFill>
                <a:latin typeface="Arial" panose="020B0604020202020204" pitchFamily="34" charset="0"/>
                <a:cs typeface="Arial" panose="020B0604020202020204" pitchFamily="34" charset="0"/>
              </a:rPr>
              <a:t>zu einem lebendigen und zukunftsorientierten Lions Club im Distrikt Bayern Ost </a:t>
            </a:r>
          </a:p>
        </p:txBody>
      </p:sp>
      <p:cxnSp>
        <p:nvCxnSpPr>
          <p:cNvPr id="4" name="Gerader Verbinder 3">
            <a:extLst>
              <a:ext uri="{FF2B5EF4-FFF2-40B4-BE49-F238E27FC236}">
                <a16:creationId xmlns:a16="http://schemas.microsoft.com/office/drawing/2014/main" id="{FC0AAB04-3510-1C91-4B47-D54820189DA0}"/>
              </a:ext>
            </a:extLst>
          </p:cNvPr>
          <p:cNvCxnSpPr>
            <a:cxnSpLocks/>
          </p:cNvCxnSpPr>
          <p:nvPr/>
        </p:nvCxnSpPr>
        <p:spPr>
          <a:xfrm>
            <a:off x="776536" y="1124744"/>
            <a:ext cx="4680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480BCFF3-D1CD-2AA4-2EC1-DF4631A44A60}"/>
              </a:ext>
            </a:extLst>
          </p:cNvPr>
          <p:cNvCxnSpPr>
            <a:cxnSpLocks/>
          </p:cNvCxnSpPr>
          <p:nvPr/>
        </p:nvCxnSpPr>
        <p:spPr>
          <a:xfrm>
            <a:off x="1820536" y="1772816"/>
            <a:ext cx="3636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5A4E2501-1CDE-2F2B-A2B2-74D301E5A445}"/>
              </a:ext>
            </a:extLst>
          </p:cNvPr>
          <p:cNvPicPr>
            <a:picLocks noChangeAspect="1"/>
          </p:cNvPicPr>
          <p:nvPr/>
        </p:nvPicPr>
        <p:blipFill>
          <a:blip r:embed="rId2"/>
          <a:stretch>
            <a:fillRect/>
          </a:stretch>
        </p:blipFill>
        <p:spPr>
          <a:xfrm rot="297093">
            <a:off x="3689542" y="3505483"/>
            <a:ext cx="1667554" cy="2376264"/>
          </a:xfrm>
          <a:prstGeom prst="rect">
            <a:avLst/>
          </a:prstGeom>
          <a:ln>
            <a:solidFill>
              <a:schemeClr val="bg1">
                <a:lumMod val="75000"/>
              </a:schemeClr>
            </a:solidFill>
          </a:ln>
        </p:spPr>
      </p:pic>
    </p:spTree>
    <p:extLst>
      <p:ext uri="{BB962C8B-B14F-4D97-AF65-F5344CB8AC3E}">
        <p14:creationId xmlns:p14="http://schemas.microsoft.com/office/powerpoint/2010/main" val="300720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416496" y="476672"/>
            <a:ext cx="4536504" cy="2108269"/>
          </a:xfrm>
          <a:prstGeom prst="rect">
            <a:avLst/>
          </a:prstGeom>
          <a:noFill/>
        </p:spPr>
        <p:txBody>
          <a:bodyPr wrap="square" lIns="0" rtlCol="0">
            <a:spAutoFit/>
          </a:bodyPr>
          <a:lstStyle/>
          <a:p>
            <a:pPr>
              <a:spcAft>
                <a:spcPts val="600"/>
              </a:spcAft>
            </a:pPr>
            <a:r>
              <a:rPr lang="de-DE" sz="4200" b="1" dirty="0">
                <a:solidFill>
                  <a:srgbClr val="003397"/>
                </a:solidFill>
                <a:latin typeface="Arial Black" panose="020B0A04020102020204" pitchFamily="34" charset="0"/>
              </a:rPr>
              <a:t>Standort-bestimmung</a:t>
            </a:r>
          </a:p>
          <a:p>
            <a:pPr algn="r">
              <a:spcAft>
                <a:spcPts val="600"/>
              </a:spcAft>
            </a:pPr>
            <a:endParaRPr lang="de-DE" sz="4200" b="1" dirty="0">
              <a:solidFill>
                <a:srgbClr val="003397"/>
              </a:solidFill>
              <a:latin typeface="Arial Black" panose="020B0A04020102020204" pitchFamily="34" charset="0"/>
            </a:endParaRPr>
          </a:p>
        </p:txBody>
      </p:sp>
      <p:cxnSp>
        <p:nvCxnSpPr>
          <p:cNvPr id="4" name="Gerader Verbinder 3">
            <a:extLst>
              <a:ext uri="{FF2B5EF4-FFF2-40B4-BE49-F238E27FC236}">
                <a16:creationId xmlns:a16="http://schemas.microsoft.com/office/drawing/2014/main" id="{FC0AAB04-3510-1C91-4B47-D54820189DA0}"/>
              </a:ext>
            </a:extLst>
          </p:cNvPr>
          <p:cNvCxnSpPr>
            <a:cxnSpLocks/>
          </p:cNvCxnSpPr>
          <p:nvPr/>
        </p:nvCxnSpPr>
        <p:spPr>
          <a:xfrm>
            <a:off x="416496" y="1124744"/>
            <a:ext cx="2844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480BCFF3-D1CD-2AA4-2EC1-DF4631A44A60}"/>
              </a:ext>
            </a:extLst>
          </p:cNvPr>
          <p:cNvCxnSpPr>
            <a:cxnSpLocks/>
          </p:cNvCxnSpPr>
          <p:nvPr/>
        </p:nvCxnSpPr>
        <p:spPr>
          <a:xfrm>
            <a:off x="416496" y="1772816"/>
            <a:ext cx="3636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B190B7AE-F0F8-C487-D054-553CD2007629}"/>
              </a:ext>
            </a:extLst>
          </p:cNvPr>
          <p:cNvSpPr txBox="1"/>
          <p:nvPr/>
        </p:nvSpPr>
        <p:spPr>
          <a:xfrm>
            <a:off x="5025008" y="476672"/>
            <a:ext cx="4536504" cy="3970318"/>
          </a:xfrm>
          <a:prstGeom prst="rect">
            <a:avLst/>
          </a:prstGeom>
          <a:noFill/>
        </p:spPr>
        <p:txBody>
          <a:bodyPr wrap="square" lIns="0" rtlCol="0">
            <a:spAutoFit/>
          </a:bodyPr>
          <a:lstStyle/>
          <a:p>
            <a:pPr>
              <a:spcAft>
                <a:spcPts val="600"/>
              </a:spcAft>
            </a:pPr>
            <a:endParaRPr lang="de-DE" sz="4200" b="1" dirty="0">
              <a:solidFill>
                <a:srgbClr val="003397"/>
              </a:solidFill>
              <a:latin typeface="Arial Black" panose="020B0A04020102020204" pitchFamily="34" charset="0"/>
            </a:endParaRPr>
          </a:p>
          <a:p>
            <a:pPr>
              <a:spcAft>
                <a:spcPts val="600"/>
              </a:spcAft>
            </a:pPr>
            <a:endParaRPr lang="de-DE" sz="4200" b="1" dirty="0">
              <a:solidFill>
                <a:srgbClr val="003397"/>
              </a:solidFill>
              <a:latin typeface="Arial Black" panose="020B0A04020102020204" pitchFamily="34" charset="0"/>
            </a:endParaRPr>
          </a:p>
          <a:p>
            <a:pPr algn="r">
              <a:spcAft>
                <a:spcPts val="600"/>
              </a:spcAft>
            </a:pPr>
            <a:endParaRPr lang="de-DE" sz="4200" b="1" dirty="0">
              <a:solidFill>
                <a:srgbClr val="003397"/>
              </a:solidFill>
              <a:latin typeface="Arial Black" panose="020B0A04020102020204" pitchFamily="34" charset="0"/>
            </a:endParaRPr>
          </a:p>
          <a:p>
            <a:pPr>
              <a:spcAft>
                <a:spcPts val="600"/>
              </a:spcAft>
            </a:pPr>
            <a:r>
              <a:rPr lang="de-DE" sz="2400" b="1" dirty="0">
                <a:solidFill>
                  <a:srgbClr val="003397"/>
                </a:solidFill>
                <a:latin typeface="Arial" panose="020B0604020202020204" pitchFamily="34" charset="0"/>
                <a:cs typeface="Arial" panose="020B0604020202020204" pitchFamily="34" charset="0"/>
              </a:rPr>
              <a:t>Eine besondere Würdigung</a:t>
            </a:r>
          </a:p>
          <a:p>
            <a:pPr>
              <a:spcAft>
                <a:spcPts val="600"/>
              </a:spcAft>
            </a:pPr>
            <a:endParaRPr lang="de-DE" b="1" dirty="0">
              <a:solidFill>
                <a:srgbClr val="003397"/>
              </a:solidFill>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ü"/>
            </a:pPr>
            <a:r>
              <a:rPr lang="de-DE" b="1" dirty="0">
                <a:solidFill>
                  <a:srgbClr val="003397"/>
                </a:solidFill>
                <a:latin typeface="Arial" panose="020B0604020202020204" pitchFamily="34" charset="0"/>
                <a:cs typeface="Arial" panose="020B0604020202020204" pitchFamily="34" charset="0"/>
              </a:rPr>
              <a:t>Für erfolgreiche Lions Clubs im Distrikt 111 Bayern Ost</a:t>
            </a:r>
          </a:p>
          <a:p>
            <a:pPr marL="285750" indent="-285750">
              <a:spcAft>
                <a:spcPts val="600"/>
              </a:spcAft>
              <a:buFont typeface="Wingdings" panose="05000000000000000000" pitchFamily="2" charset="2"/>
              <a:buChar char="ü"/>
            </a:pPr>
            <a:endParaRPr lang="de-DE" b="1" dirty="0">
              <a:solidFill>
                <a:srgbClr val="003397"/>
              </a:solidFill>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F33309EE-B435-5055-9469-FCA9F26C9A68}"/>
              </a:ext>
            </a:extLst>
          </p:cNvPr>
          <p:cNvSpPr txBox="1"/>
          <p:nvPr/>
        </p:nvSpPr>
        <p:spPr>
          <a:xfrm>
            <a:off x="416496" y="2584941"/>
            <a:ext cx="5049980" cy="2862322"/>
          </a:xfrm>
          <a:prstGeom prst="rect">
            <a:avLst/>
          </a:prstGeom>
          <a:noFill/>
        </p:spPr>
        <p:txBody>
          <a:bodyPr wrap="square">
            <a:spAutoFit/>
          </a:bodyPr>
          <a:lstStyle/>
          <a:p>
            <a:pPr>
              <a:spcAft>
                <a:spcPts val="600"/>
              </a:spcAft>
            </a:pPr>
            <a:r>
              <a:rPr lang="de-DE" sz="2400" b="1" dirty="0">
                <a:solidFill>
                  <a:srgbClr val="003397"/>
                </a:solidFill>
                <a:latin typeface="Arial" panose="020B0604020202020204" pitchFamily="34" charset="0"/>
                <a:cs typeface="Arial" panose="020B0604020202020204" pitchFamily="34" charset="0"/>
              </a:rPr>
              <a:t>Der Erste Schritt</a:t>
            </a:r>
          </a:p>
          <a:p>
            <a:pPr>
              <a:spcAft>
                <a:spcPts val="600"/>
              </a:spcAft>
            </a:pPr>
            <a:endParaRPr lang="de-DE" b="1" dirty="0">
              <a:solidFill>
                <a:srgbClr val="003397"/>
              </a:solidFill>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ü"/>
            </a:pPr>
            <a:r>
              <a:rPr lang="de-DE" b="1" dirty="0">
                <a:solidFill>
                  <a:srgbClr val="003397"/>
                </a:solidFill>
                <a:latin typeface="Arial" panose="020B0604020202020204" pitchFamily="34" charset="0"/>
                <a:cs typeface="Arial" panose="020B0604020202020204" pitchFamily="34" charset="0"/>
              </a:rPr>
              <a:t>Unterschiedliche Entwicklung</a:t>
            </a:r>
          </a:p>
          <a:p>
            <a:pPr marL="285750" indent="-285750">
              <a:spcAft>
                <a:spcPts val="600"/>
              </a:spcAft>
              <a:buFont typeface="Wingdings" panose="05000000000000000000" pitchFamily="2" charset="2"/>
              <a:buChar char="ü"/>
            </a:pPr>
            <a:r>
              <a:rPr lang="de-DE" b="1" dirty="0">
                <a:solidFill>
                  <a:srgbClr val="003397"/>
                </a:solidFill>
                <a:latin typeface="Arial" panose="020B0604020202020204" pitchFamily="34" charset="0"/>
                <a:cs typeface="Arial" panose="020B0604020202020204" pitchFamily="34" charset="0"/>
              </a:rPr>
              <a:t>Analyse</a:t>
            </a:r>
          </a:p>
          <a:p>
            <a:pPr marL="285750" indent="-285750">
              <a:spcAft>
                <a:spcPts val="600"/>
              </a:spcAft>
              <a:buFont typeface="Wingdings" panose="05000000000000000000" pitchFamily="2" charset="2"/>
              <a:buChar char="ü"/>
            </a:pPr>
            <a:r>
              <a:rPr lang="de-DE" b="1" dirty="0">
                <a:solidFill>
                  <a:srgbClr val="003397"/>
                </a:solidFill>
                <a:latin typeface="Arial" panose="020B0604020202020204" pitchFamily="34" charset="0"/>
                <a:cs typeface="Arial" panose="020B0604020202020204" pitchFamily="34" charset="0"/>
              </a:rPr>
              <a:t>Weitere Vorgehensweise klären</a:t>
            </a:r>
          </a:p>
          <a:p>
            <a:pPr marL="285750" indent="-285750">
              <a:spcAft>
                <a:spcPts val="600"/>
              </a:spcAft>
              <a:buFont typeface="Wingdings" panose="05000000000000000000" pitchFamily="2" charset="2"/>
              <a:buChar char="ü"/>
            </a:pPr>
            <a:r>
              <a:rPr lang="de-DE" b="1" dirty="0">
                <a:solidFill>
                  <a:srgbClr val="003397"/>
                </a:solidFill>
                <a:latin typeface="Arial" panose="020B0604020202020204" pitchFamily="34" charset="0"/>
                <a:cs typeface="Arial" panose="020B0604020202020204" pitchFamily="34" charset="0"/>
              </a:rPr>
              <a:t>Maßnahmen ergreifen</a:t>
            </a:r>
          </a:p>
          <a:p>
            <a:pPr marL="285750" indent="-285750">
              <a:spcAft>
                <a:spcPts val="600"/>
              </a:spcAft>
              <a:buFont typeface="Wingdings" panose="05000000000000000000" pitchFamily="2" charset="2"/>
              <a:buChar char="ü"/>
            </a:pPr>
            <a:r>
              <a:rPr lang="de-DE" b="1" dirty="0">
                <a:solidFill>
                  <a:srgbClr val="003397"/>
                </a:solidFill>
                <a:latin typeface="Arial" panose="020B0604020202020204" pitchFamily="34" charset="0"/>
                <a:cs typeface="Arial" panose="020B0604020202020204" pitchFamily="34" charset="0"/>
              </a:rPr>
              <a:t>Weiterentwicklung des Clubs organisieren</a:t>
            </a:r>
          </a:p>
        </p:txBody>
      </p:sp>
    </p:spTree>
    <p:extLst>
      <p:ext uri="{BB962C8B-B14F-4D97-AF65-F5344CB8AC3E}">
        <p14:creationId xmlns:p14="http://schemas.microsoft.com/office/powerpoint/2010/main" val="24004062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FB16AE3-8EEF-E6B4-D2B5-C741C5D417AE}"/>
              </a:ext>
            </a:extLst>
          </p:cNvPr>
          <p:cNvPicPr>
            <a:picLocks noChangeAspect="1"/>
          </p:cNvPicPr>
          <p:nvPr/>
        </p:nvPicPr>
        <p:blipFill>
          <a:blip r:embed="rId2"/>
          <a:stretch>
            <a:fillRect/>
          </a:stretch>
        </p:blipFill>
        <p:spPr>
          <a:xfrm rot="470205">
            <a:off x="5250373" y="1746275"/>
            <a:ext cx="4541780" cy="4321543"/>
          </a:xfrm>
          <a:prstGeom prst="rect">
            <a:avLst/>
          </a:prstGeom>
        </p:spPr>
      </p:pic>
      <p:sp>
        <p:nvSpPr>
          <p:cNvPr id="5" name="Textfeld 4"/>
          <p:cNvSpPr txBox="1"/>
          <p:nvPr/>
        </p:nvSpPr>
        <p:spPr>
          <a:xfrm>
            <a:off x="416496" y="476672"/>
            <a:ext cx="5400600" cy="2970044"/>
          </a:xfrm>
          <a:prstGeom prst="rect">
            <a:avLst/>
          </a:prstGeom>
          <a:noFill/>
        </p:spPr>
        <p:txBody>
          <a:bodyPr wrap="square" lIns="0" rtlCol="0">
            <a:spAutoFit/>
          </a:bodyPr>
          <a:lstStyle/>
          <a:p>
            <a:pPr>
              <a:spcAft>
                <a:spcPts val="600"/>
              </a:spcAft>
            </a:pPr>
            <a:r>
              <a:rPr lang="de-DE" sz="4200" b="1" dirty="0">
                <a:solidFill>
                  <a:srgbClr val="003397"/>
                </a:solidFill>
                <a:latin typeface="Arial Black" panose="020B0A04020102020204" pitchFamily="34" charset="0"/>
              </a:rPr>
              <a:t>Bewertungsbogen</a:t>
            </a:r>
          </a:p>
          <a:p>
            <a:pPr algn="r">
              <a:spcAft>
                <a:spcPts val="600"/>
              </a:spcAft>
            </a:pPr>
            <a:endParaRPr lang="de-DE" sz="4200" b="1" dirty="0">
              <a:solidFill>
                <a:srgbClr val="003397"/>
              </a:solidFill>
              <a:latin typeface="Arial Black" panose="020B0A04020102020204" pitchFamily="34" charset="0"/>
            </a:endParaRPr>
          </a:p>
          <a:p>
            <a:pPr>
              <a:spcAft>
                <a:spcPts val="600"/>
              </a:spcAft>
            </a:pPr>
            <a:r>
              <a:rPr lang="de-DE" sz="2400" b="1" dirty="0">
                <a:solidFill>
                  <a:srgbClr val="003397"/>
                </a:solidFill>
                <a:latin typeface="Arial" panose="020B0604020202020204" pitchFamily="34" charset="0"/>
                <a:cs typeface="Arial" panose="020B0604020202020204" pitchFamily="34" charset="0"/>
              </a:rPr>
              <a:t>Vier Bewertungskategorien:</a:t>
            </a:r>
          </a:p>
          <a:p>
            <a:pPr>
              <a:spcAft>
                <a:spcPts val="600"/>
              </a:spcAft>
            </a:pPr>
            <a:endParaRPr lang="de-DE" b="1" dirty="0">
              <a:solidFill>
                <a:srgbClr val="003397"/>
              </a:solidFill>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ü"/>
            </a:pPr>
            <a:r>
              <a:rPr lang="de-DE" b="1" dirty="0">
                <a:solidFill>
                  <a:srgbClr val="003397"/>
                </a:solidFill>
                <a:latin typeface="Arial" panose="020B0604020202020204" pitchFamily="34" charset="0"/>
                <a:cs typeface="Arial" panose="020B0604020202020204" pitchFamily="34" charset="0"/>
              </a:rPr>
              <a:t>Unser  Lions Club und seine Mitglieder</a:t>
            </a:r>
          </a:p>
          <a:p>
            <a:pPr>
              <a:spcAft>
                <a:spcPts val="600"/>
              </a:spcAft>
            </a:pPr>
            <a:endParaRPr lang="de-DE" b="1" dirty="0">
              <a:solidFill>
                <a:srgbClr val="003397"/>
              </a:solidFill>
              <a:latin typeface="Arial" panose="020B0604020202020204" pitchFamily="34" charset="0"/>
              <a:cs typeface="Arial" panose="020B0604020202020204" pitchFamily="34" charset="0"/>
            </a:endParaRPr>
          </a:p>
        </p:txBody>
      </p:sp>
      <p:cxnSp>
        <p:nvCxnSpPr>
          <p:cNvPr id="4" name="Gerader Verbinder 3">
            <a:extLst>
              <a:ext uri="{FF2B5EF4-FFF2-40B4-BE49-F238E27FC236}">
                <a16:creationId xmlns:a16="http://schemas.microsoft.com/office/drawing/2014/main" id="{FC0AAB04-3510-1C91-4B47-D54820189DA0}"/>
              </a:ext>
            </a:extLst>
          </p:cNvPr>
          <p:cNvCxnSpPr>
            <a:cxnSpLocks/>
          </p:cNvCxnSpPr>
          <p:nvPr/>
        </p:nvCxnSpPr>
        <p:spPr>
          <a:xfrm>
            <a:off x="416496" y="1124744"/>
            <a:ext cx="5256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7535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416496" y="476672"/>
            <a:ext cx="5400600" cy="3323987"/>
          </a:xfrm>
          <a:prstGeom prst="rect">
            <a:avLst/>
          </a:prstGeom>
          <a:noFill/>
        </p:spPr>
        <p:txBody>
          <a:bodyPr wrap="square" lIns="0" rtlCol="0">
            <a:spAutoFit/>
          </a:bodyPr>
          <a:lstStyle/>
          <a:p>
            <a:pPr>
              <a:spcAft>
                <a:spcPts val="600"/>
              </a:spcAft>
            </a:pPr>
            <a:r>
              <a:rPr lang="de-DE" sz="4200" b="1" dirty="0">
                <a:solidFill>
                  <a:srgbClr val="003397"/>
                </a:solidFill>
                <a:latin typeface="Arial Black" panose="020B0A04020102020204" pitchFamily="34" charset="0"/>
              </a:rPr>
              <a:t>Bewertungsbogen</a:t>
            </a:r>
          </a:p>
          <a:p>
            <a:pPr algn="r">
              <a:spcAft>
                <a:spcPts val="600"/>
              </a:spcAft>
            </a:pPr>
            <a:endParaRPr lang="de-DE" sz="4200" b="1" dirty="0">
              <a:solidFill>
                <a:srgbClr val="003397"/>
              </a:solidFill>
              <a:latin typeface="Arial Black" panose="020B0A04020102020204" pitchFamily="34" charset="0"/>
            </a:endParaRPr>
          </a:p>
          <a:p>
            <a:pPr>
              <a:spcAft>
                <a:spcPts val="600"/>
              </a:spcAft>
            </a:pPr>
            <a:r>
              <a:rPr lang="de-DE" sz="2400" b="1" dirty="0">
                <a:solidFill>
                  <a:srgbClr val="003397"/>
                </a:solidFill>
                <a:latin typeface="Arial" panose="020B0604020202020204" pitchFamily="34" charset="0"/>
                <a:cs typeface="Arial" panose="020B0604020202020204" pitchFamily="34" charset="0"/>
              </a:rPr>
              <a:t>Vier Bewertungskategorien:</a:t>
            </a:r>
          </a:p>
          <a:p>
            <a:pPr>
              <a:spcAft>
                <a:spcPts val="600"/>
              </a:spcAft>
            </a:pPr>
            <a:endParaRPr lang="de-DE" b="1" dirty="0">
              <a:solidFill>
                <a:srgbClr val="003397"/>
              </a:solidFill>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ü"/>
            </a:pPr>
            <a:r>
              <a:rPr lang="de-DE" b="1" dirty="0">
                <a:solidFill>
                  <a:srgbClr val="003397"/>
                </a:solidFill>
                <a:latin typeface="Arial" panose="020B0604020202020204" pitchFamily="34" charset="0"/>
                <a:cs typeface="Arial" panose="020B0604020202020204" pitchFamily="34" charset="0"/>
              </a:rPr>
              <a:t>Unser  Lions Club und seine Mitglieder</a:t>
            </a:r>
          </a:p>
          <a:p>
            <a:pPr marL="285750" indent="-285750">
              <a:spcAft>
                <a:spcPts val="600"/>
              </a:spcAft>
              <a:buFont typeface="Wingdings" panose="05000000000000000000" pitchFamily="2" charset="2"/>
              <a:buChar char="ü"/>
            </a:pPr>
            <a:r>
              <a:rPr lang="de-DE" b="1" dirty="0">
                <a:solidFill>
                  <a:srgbClr val="003397"/>
                </a:solidFill>
                <a:latin typeface="Arial" panose="020B0604020202020204" pitchFamily="34" charset="0"/>
                <a:cs typeface="Arial" panose="020B0604020202020204" pitchFamily="34" charset="0"/>
              </a:rPr>
              <a:t>Öffentlichkeitsarbeit Ihres Lions Clubs</a:t>
            </a:r>
          </a:p>
          <a:p>
            <a:pPr>
              <a:spcAft>
                <a:spcPts val="600"/>
              </a:spcAft>
            </a:pPr>
            <a:endParaRPr lang="de-DE" b="1" dirty="0">
              <a:solidFill>
                <a:srgbClr val="003397"/>
              </a:solidFill>
              <a:latin typeface="Arial" panose="020B0604020202020204" pitchFamily="34" charset="0"/>
              <a:cs typeface="Arial" panose="020B0604020202020204" pitchFamily="34" charset="0"/>
            </a:endParaRPr>
          </a:p>
        </p:txBody>
      </p:sp>
      <p:cxnSp>
        <p:nvCxnSpPr>
          <p:cNvPr id="4" name="Gerader Verbinder 3">
            <a:extLst>
              <a:ext uri="{FF2B5EF4-FFF2-40B4-BE49-F238E27FC236}">
                <a16:creationId xmlns:a16="http://schemas.microsoft.com/office/drawing/2014/main" id="{FC0AAB04-3510-1C91-4B47-D54820189DA0}"/>
              </a:ext>
            </a:extLst>
          </p:cNvPr>
          <p:cNvCxnSpPr>
            <a:cxnSpLocks/>
          </p:cNvCxnSpPr>
          <p:nvPr/>
        </p:nvCxnSpPr>
        <p:spPr>
          <a:xfrm>
            <a:off x="416496" y="1124744"/>
            <a:ext cx="5256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F3AA3A5B-CAE2-7998-2FDD-6A49DC86DB1D}"/>
              </a:ext>
            </a:extLst>
          </p:cNvPr>
          <p:cNvGrpSpPr/>
          <p:nvPr/>
        </p:nvGrpSpPr>
        <p:grpSpPr>
          <a:xfrm rot="500290">
            <a:off x="5269614" y="1756619"/>
            <a:ext cx="4543200" cy="3666599"/>
            <a:chOff x="5489609" y="2138665"/>
            <a:chExt cx="4543200" cy="3666599"/>
          </a:xfrm>
        </p:grpSpPr>
        <p:pic>
          <p:nvPicPr>
            <p:cNvPr id="11" name="Grafik 10">
              <a:extLst>
                <a:ext uri="{FF2B5EF4-FFF2-40B4-BE49-F238E27FC236}">
                  <a16:creationId xmlns:a16="http://schemas.microsoft.com/office/drawing/2014/main" id="{3B1DB3BB-41A4-51AB-0E4E-D58DEC35C056}"/>
                </a:ext>
              </a:extLst>
            </p:cNvPr>
            <p:cNvPicPr>
              <a:picLocks noChangeAspect="1"/>
            </p:cNvPicPr>
            <p:nvPr/>
          </p:nvPicPr>
          <p:blipFill rotWithShape="1">
            <a:blip r:embed="rId2"/>
            <a:srcRect b="89036"/>
            <a:stretch/>
          </p:blipFill>
          <p:spPr>
            <a:xfrm>
              <a:off x="5489609" y="2138665"/>
              <a:ext cx="4541780" cy="473817"/>
            </a:xfrm>
            <a:prstGeom prst="rect">
              <a:avLst/>
            </a:prstGeom>
          </p:spPr>
        </p:pic>
        <p:pic>
          <p:nvPicPr>
            <p:cNvPr id="12" name="Grafik 11">
              <a:extLst>
                <a:ext uri="{FF2B5EF4-FFF2-40B4-BE49-F238E27FC236}">
                  <a16:creationId xmlns:a16="http://schemas.microsoft.com/office/drawing/2014/main" id="{18B0F5F1-8A25-B3C3-8F02-F15E7D9193E2}"/>
                </a:ext>
              </a:extLst>
            </p:cNvPr>
            <p:cNvPicPr>
              <a:picLocks noChangeAspect="1"/>
            </p:cNvPicPr>
            <p:nvPr/>
          </p:nvPicPr>
          <p:blipFill>
            <a:blip r:embed="rId3"/>
            <a:stretch>
              <a:fillRect/>
            </a:stretch>
          </p:blipFill>
          <p:spPr>
            <a:xfrm>
              <a:off x="5489609" y="2564904"/>
              <a:ext cx="4543200" cy="481855"/>
            </a:xfrm>
            <a:prstGeom prst="rect">
              <a:avLst/>
            </a:prstGeom>
          </p:spPr>
        </p:pic>
        <p:pic>
          <p:nvPicPr>
            <p:cNvPr id="13" name="Grafik 12">
              <a:extLst>
                <a:ext uri="{FF2B5EF4-FFF2-40B4-BE49-F238E27FC236}">
                  <a16:creationId xmlns:a16="http://schemas.microsoft.com/office/drawing/2014/main" id="{A9B46AFD-EAA9-09CD-E973-9931E8885DA1}"/>
                </a:ext>
              </a:extLst>
            </p:cNvPr>
            <p:cNvPicPr>
              <a:picLocks noChangeAspect="1"/>
            </p:cNvPicPr>
            <p:nvPr/>
          </p:nvPicPr>
          <p:blipFill>
            <a:blip r:embed="rId4"/>
            <a:stretch>
              <a:fillRect/>
            </a:stretch>
          </p:blipFill>
          <p:spPr>
            <a:xfrm>
              <a:off x="5489609" y="3022308"/>
              <a:ext cx="4543200" cy="2782956"/>
            </a:xfrm>
            <a:prstGeom prst="rect">
              <a:avLst/>
            </a:prstGeom>
          </p:spPr>
        </p:pic>
      </p:grpSp>
    </p:spTree>
    <p:extLst>
      <p:ext uri="{BB962C8B-B14F-4D97-AF65-F5344CB8AC3E}">
        <p14:creationId xmlns:p14="http://schemas.microsoft.com/office/powerpoint/2010/main" val="2091467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416496" y="476672"/>
            <a:ext cx="5400600" cy="3677930"/>
          </a:xfrm>
          <a:prstGeom prst="rect">
            <a:avLst/>
          </a:prstGeom>
          <a:noFill/>
        </p:spPr>
        <p:txBody>
          <a:bodyPr wrap="square" lIns="0" rtlCol="0">
            <a:spAutoFit/>
          </a:bodyPr>
          <a:lstStyle/>
          <a:p>
            <a:pPr>
              <a:spcAft>
                <a:spcPts val="600"/>
              </a:spcAft>
            </a:pPr>
            <a:r>
              <a:rPr lang="de-DE" sz="4200" b="1" dirty="0">
                <a:solidFill>
                  <a:srgbClr val="003397"/>
                </a:solidFill>
                <a:latin typeface="Arial Black" panose="020B0A04020102020204" pitchFamily="34" charset="0"/>
              </a:rPr>
              <a:t>Bewertungsbogen</a:t>
            </a:r>
          </a:p>
          <a:p>
            <a:pPr algn="r">
              <a:spcAft>
                <a:spcPts val="600"/>
              </a:spcAft>
            </a:pPr>
            <a:endParaRPr lang="de-DE" sz="4200" b="1" dirty="0">
              <a:solidFill>
                <a:srgbClr val="003397"/>
              </a:solidFill>
              <a:latin typeface="Arial Black" panose="020B0A04020102020204" pitchFamily="34" charset="0"/>
            </a:endParaRPr>
          </a:p>
          <a:p>
            <a:pPr>
              <a:spcAft>
                <a:spcPts val="600"/>
              </a:spcAft>
            </a:pPr>
            <a:r>
              <a:rPr lang="de-DE" sz="2400" b="1" dirty="0">
                <a:solidFill>
                  <a:srgbClr val="003397"/>
                </a:solidFill>
                <a:latin typeface="Arial" panose="020B0604020202020204" pitchFamily="34" charset="0"/>
                <a:cs typeface="Arial" panose="020B0604020202020204" pitchFamily="34" charset="0"/>
              </a:rPr>
              <a:t>Vier Bewertungskategorien:</a:t>
            </a:r>
          </a:p>
          <a:p>
            <a:pPr>
              <a:spcAft>
                <a:spcPts val="600"/>
              </a:spcAft>
            </a:pPr>
            <a:endParaRPr lang="de-DE" b="1" dirty="0">
              <a:solidFill>
                <a:srgbClr val="003397"/>
              </a:solidFill>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ü"/>
            </a:pPr>
            <a:r>
              <a:rPr lang="de-DE" b="1" dirty="0">
                <a:solidFill>
                  <a:srgbClr val="003397"/>
                </a:solidFill>
                <a:latin typeface="Arial" panose="020B0604020202020204" pitchFamily="34" charset="0"/>
                <a:cs typeface="Arial" panose="020B0604020202020204" pitchFamily="34" charset="0"/>
              </a:rPr>
              <a:t>Unser  Lions Club und seine Mitglieder</a:t>
            </a:r>
          </a:p>
          <a:p>
            <a:pPr marL="285750" indent="-285750">
              <a:spcAft>
                <a:spcPts val="600"/>
              </a:spcAft>
              <a:buFont typeface="Wingdings" panose="05000000000000000000" pitchFamily="2" charset="2"/>
              <a:buChar char="ü"/>
            </a:pPr>
            <a:r>
              <a:rPr lang="de-DE" b="1" dirty="0">
                <a:solidFill>
                  <a:srgbClr val="003397"/>
                </a:solidFill>
                <a:latin typeface="Arial" panose="020B0604020202020204" pitchFamily="34" charset="0"/>
                <a:cs typeface="Arial" panose="020B0604020202020204" pitchFamily="34" charset="0"/>
              </a:rPr>
              <a:t>Öffentlichkeitsarbeit Ihres Lions Clubs</a:t>
            </a:r>
          </a:p>
          <a:p>
            <a:pPr marL="285750" indent="-285750">
              <a:spcAft>
                <a:spcPts val="600"/>
              </a:spcAft>
              <a:buFont typeface="Wingdings" panose="05000000000000000000" pitchFamily="2" charset="2"/>
              <a:buChar char="ü"/>
            </a:pPr>
            <a:r>
              <a:rPr lang="de-DE" b="1" dirty="0">
                <a:solidFill>
                  <a:srgbClr val="003397"/>
                </a:solidFill>
                <a:latin typeface="Arial" panose="020B0604020202020204" pitchFamily="34" charset="0"/>
                <a:cs typeface="Arial" panose="020B0604020202020204" pitchFamily="34" charset="0"/>
              </a:rPr>
              <a:t>Leadership</a:t>
            </a:r>
          </a:p>
          <a:p>
            <a:pPr>
              <a:spcAft>
                <a:spcPts val="600"/>
              </a:spcAft>
            </a:pPr>
            <a:endParaRPr lang="de-DE" b="1" dirty="0">
              <a:solidFill>
                <a:srgbClr val="003397"/>
              </a:solidFill>
              <a:latin typeface="Arial" panose="020B0604020202020204" pitchFamily="34" charset="0"/>
              <a:cs typeface="Arial" panose="020B0604020202020204" pitchFamily="34" charset="0"/>
            </a:endParaRPr>
          </a:p>
        </p:txBody>
      </p:sp>
      <p:cxnSp>
        <p:nvCxnSpPr>
          <p:cNvPr id="4" name="Gerader Verbinder 3">
            <a:extLst>
              <a:ext uri="{FF2B5EF4-FFF2-40B4-BE49-F238E27FC236}">
                <a16:creationId xmlns:a16="http://schemas.microsoft.com/office/drawing/2014/main" id="{FC0AAB04-3510-1C91-4B47-D54820189DA0}"/>
              </a:ext>
            </a:extLst>
          </p:cNvPr>
          <p:cNvCxnSpPr>
            <a:cxnSpLocks/>
          </p:cNvCxnSpPr>
          <p:nvPr/>
        </p:nvCxnSpPr>
        <p:spPr>
          <a:xfrm>
            <a:off x="416496" y="1124744"/>
            <a:ext cx="5256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7" name="Gruppieren 6">
            <a:extLst>
              <a:ext uri="{FF2B5EF4-FFF2-40B4-BE49-F238E27FC236}">
                <a16:creationId xmlns:a16="http://schemas.microsoft.com/office/drawing/2014/main" id="{20B4A6D4-006A-9242-A957-293BD80C1371}"/>
              </a:ext>
            </a:extLst>
          </p:cNvPr>
          <p:cNvGrpSpPr/>
          <p:nvPr/>
        </p:nvGrpSpPr>
        <p:grpSpPr>
          <a:xfrm>
            <a:off x="5286843" y="1764243"/>
            <a:ext cx="4767630" cy="3202034"/>
            <a:chOff x="5286843" y="1764243"/>
            <a:chExt cx="4767630" cy="3202034"/>
          </a:xfrm>
        </p:grpSpPr>
        <p:pic>
          <p:nvPicPr>
            <p:cNvPr id="3" name="Grafik 2">
              <a:extLst>
                <a:ext uri="{FF2B5EF4-FFF2-40B4-BE49-F238E27FC236}">
                  <a16:creationId xmlns:a16="http://schemas.microsoft.com/office/drawing/2014/main" id="{0FB16AE3-8EEF-E6B4-D2B5-C741C5D417AE}"/>
                </a:ext>
              </a:extLst>
            </p:cNvPr>
            <p:cNvPicPr>
              <a:picLocks noChangeAspect="1"/>
            </p:cNvPicPr>
            <p:nvPr/>
          </p:nvPicPr>
          <p:blipFill rotWithShape="1">
            <a:blip r:embed="rId2"/>
            <a:srcRect b="89036"/>
            <a:stretch/>
          </p:blipFill>
          <p:spPr>
            <a:xfrm rot="470205">
              <a:off x="5512693" y="1764243"/>
              <a:ext cx="4541780" cy="473817"/>
            </a:xfrm>
            <a:prstGeom prst="rect">
              <a:avLst/>
            </a:prstGeom>
          </p:spPr>
        </p:pic>
        <p:pic>
          <p:nvPicPr>
            <p:cNvPr id="6" name="Grafik 5">
              <a:extLst>
                <a:ext uri="{FF2B5EF4-FFF2-40B4-BE49-F238E27FC236}">
                  <a16:creationId xmlns:a16="http://schemas.microsoft.com/office/drawing/2014/main" id="{F1708684-E042-9FF4-027C-D177B7D1AFCF}"/>
                </a:ext>
              </a:extLst>
            </p:cNvPr>
            <p:cNvPicPr>
              <a:picLocks noChangeAspect="1"/>
            </p:cNvPicPr>
            <p:nvPr/>
          </p:nvPicPr>
          <p:blipFill>
            <a:blip r:embed="rId3"/>
            <a:stretch>
              <a:fillRect/>
            </a:stretch>
          </p:blipFill>
          <p:spPr>
            <a:xfrm rot="469550">
              <a:off x="5286843" y="2084984"/>
              <a:ext cx="4543200" cy="2881293"/>
            </a:xfrm>
            <a:prstGeom prst="rect">
              <a:avLst/>
            </a:prstGeom>
          </p:spPr>
        </p:pic>
      </p:grpSp>
    </p:spTree>
    <p:extLst>
      <p:ext uri="{BB962C8B-B14F-4D97-AF65-F5344CB8AC3E}">
        <p14:creationId xmlns:p14="http://schemas.microsoft.com/office/powerpoint/2010/main" val="31177164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Gerader Verbinder 3">
            <a:extLst>
              <a:ext uri="{FF2B5EF4-FFF2-40B4-BE49-F238E27FC236}">
                <a16:creationId xmlns:a16="http://schemas.microsoft.com/office/drawing/2014/main" id="{FC0AAB04-3510-1C91-4B47-D54820189DA0}"/>
              </a:ext>
            </a:extLst>
          </p:cNvPr>
          <p:cNvCxnSpPr>
            <a:cxnSpLocks/>
          </p:cNvCxnSpPr>
          <p:nvPr/>
        </p:nvCxnSpPr>
        <p:spPr>
          <a:xfrm>
            <a:off x="416496" y="1124744"/>
            <a:ext cx="5256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416496" y="476672"/>
            <a:ext cx="5400600" cy="4031873"/>
          </a:xfrm>
          <a:prstGeom prst="rect">
            <a:avLst/>
          </a:prstGeom>
          <a:noFill/>
        </p:spPr>
        <p:txBody>
          <a:bodyPr wrap="square" lIns="0" rtlCol="0">
            <a:spAutoFit/>
          </a:bodyPr>
          <a:lstStyle/>
          <a:p>
            <a:pPr>
              <a:spcAft>
                <a:spcPts val="600"/>
              </a:spcAft>
            </a:pPr>
            <a:r>
              <a:rPr lang="de-DE" sz="4200" b="1" dirty="0">
                <a:solidFill>
                  <a:srgbClr val="003397"/>
                </a:solidFill>
                <a:latin typeface="Arial Black" panose="020B0A04020102020204" pitchFamily="34" charset="0"/>
              </a:rPr>
              <a:t>Bewertungsbogen</a:t>
            </a:r>
          </a:p>
          <a:p>
            <a:pPr algn="r">
              <a:spcAft>
                <a:spcPts val="600"/>
              </a:spcAft>
            </a:pPr>
            <a:endParaRPr lang="de-DE" sz="4200" b="1" dirty="0">
              <a:solidFill>
                <a:srgbClr val="003397"/>
              </a:solidFill>
              <a:latin typeface="Arial Black" panose="020B0A04020102020204" pitchFamily="34" charset="0"/>
            </a:endParaRPr>
          </a:p>
          <a:p>
            <a:pPr>
              <a:spcAft>
                <a:spcPts val="600"/>
              </a:spcAft>
            </a:pPr>
            <a:r>
              <a:rPr lang="de-DE" sz="2400" b="1" dirty="0">
                <a:solidFill>
                  <a:srgbClr val="003397"/>
                </a:solidFill>
                <a:latin typeface="Arial" panose="020B0604020202020204" pitchFamily="34" charset="0"/>
                <a:cs typeface="Arial" panose="020B0604020202020204" pitchFamily="34" charset="0"/>
              </a:rPr>
              <a:t>Vier Bewertungskategorien:</a:t>
            </a:r>
          </a:p>
          <a:p>
            <a:pPr>
              <a:spcAft>
                <a:spcPts val="600"/>
              </a:spcAft>
            </a:pPr>
            <a:endParaRPr lang="de-DE" b="1" dirty="0">
              <a:solidFill>
                <a:srgbClr val="003397"/>
              </a:solidFill>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ü"/>
            </a:pPr>
            <a:r>
              <a:rPr lang="de-DE" b="1" dirty="0">
                <a:solidFill>
                  <a:srgbClr val="003397"/>
                </a:solidFill>
                <a:latin typeface="Arial" panose="020B0604020202020204" pitchFamily="34" charset="0"/>
                <a:cs typeface="Arial" panose="020B0604020202020204" pitchFamily="34" charset="0"/>
              </a:rPr>
              <a:t>Unser  Lions Club und seine Mitglieder</a:t>
            </a:r>
          </a:p>
          <a:p>
            <a:pPr marL="285750" indent="-285750">
              <a:spcAft>
                <a:spcPts val="600"/>
              </a:spcAft>
              <a:buFont typeface="Wingdings" panose="05000000000000000000" pitchFamily="2" charset="2"/>
              <a:buChar char="ü"/>
            </a:pPr>
            <a:r>
              <a:rPr lang="de-DE" b="1" dirty="0">
                <a:solidFill>
                  <a:srgbClr val="003397"/>
                </a:solidFill>
                <a:latin typeface="Arial" panose="020B0604020202020204" pitchFamily="34" charset="0"/>
                <a:cs typeface="Arial" panose="020B0604020202020204" pitchFamily="34" charset="0"/>
              </a:rPr>
              <a:t>Öffentlichkeitsarbeit Ihres Lions Clubs</a:t>
            </a:r>
          </a:p>
          <a:p>
            <a:pPr marL="285750" indent="-285750">
              <a:spcAft>
                <a:spcPts val="600"/>
              </a:spcAft>
              <a:buFont typeface="Wingdings" panose="05000000000000000000" pitchFamily="2" charset="2"/>
              <a:buChar char="ü"/>
            </a:pPr>
            <a:r>
              <a:rPr lang="de-DE" b="1" dirty="0">
                <a:solidFill>
                  <a:srgbClr val="003397"/>
                </a:solidFill>
                <a:latin typeface="Arial" panose="020B0604020202020204" pitchFamily="34" charset="0"/>
                <a:cs typeface="Arial" panose="020B0604020202020204" pitchFamily="34" charset="0"/>
              </a:rPr>
              <a:t>Leadership</a:t>
            </a:r>
          </a:p>
          <a:p>
            <a:pPr marL="285750" indent="-285750">
              <a:spcAft>
                <a:spcPts val="600"/>
              </a:spcAft>
              <a:buFont typeface="Wingdings" panose="05000000000000000000" pitchFamily="2" charset="2"/>
              <a:buChar char="ü"/>
            </a:pPr>
            <a:r>
              <a:rPr lang="de-DE" b="1" dirty="0">
                <a:solidFill>
                  <a:srgbClr val="003397"/>
                </a:solidFill>
                <a:latin typeface="Arial" panose="020B0604020202020204" pitchFamily="34" charset="0"/>
                <a:cs typeface="Arial" panose="020B0604020202020204" pitchFamily="34" charset="0"/>
              </a:rPr>
              <a:t>Service (Activitys)</a:t>
            </a:r>
          </a:p>
          <a:p>
            <a:pPr>
              <a:spcAft>
                <a:spcPts val="600"/>
              </a:spcAft>
            </a:pPr>
            <a:endParaRPr lang="de-DE" b="1" dirty="0">
              <a:solidFill>
                <a:srgbClr val="003397"/>
              </a:solidFill>
              <a:latin typeface="Arial" panose="020B060402020202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A7149450-2220-F788-EDA1-A5C9FE5C5529}"/>
              </a:ext>
            </a:extLst>
          </p:cNvPr>
          <p:cNvGrpSpPr/>
          <p:nvPr/>
        </p:nvGrpSpPr>
        <p:grpSpPr>
          <a:xfrm>
            <a:off x="5287285" y="1764243"/>
            <a:ext cx="4767188" cy="3452058"/>
            <a:chOff x="5287285" y="1764243"/>
            <a:chExt cx="4767188" cy="3452058"/>
          </a:xfrm>
        </p:grpSpPr>
        <p:pic>
          <p:nvPicPr>
            <p:cNvPr id="3" name="Grafik 2">
              <a:extLst>
                <a:ext uri="{FF2B5EF4-FFF2-40B4-BE49-F238E27FC236}">
                  <a16:creationId xmlns:a16="http://schemas.microsoft.com/office/drawing/2014/main" id="{0FB16AE3-8EEF-E6B4-D2B5-C741C5D417AE}"/>
                </a:ext>
              </a:extLst>
            </p:cNvPr>
            <p:cNvPicPr>
              <a:picLocks noChangeAspect="1"/>
            </p:cNvPicPr>
            <p:nvPr/>
          </p:nvPicPr>
          <p:blipFill rotWithShape="1">
            <a:blip r:embed="rId2"/>
            <a:srcRect b="89036"/>
            <a:stretch/>
          </p:blipFill>
          <p:spPr>
            <a:xfrm rot="470205">
              <a:off x="5512693" y="1764243"/>
              <a:ext cx="4541780" cy="473817"/>
            </a:xfrm>
            <a:prstGeom prst="rect">
              <a:avLst/>
            </a:prstGeom>
          </p:spPr>
        </p:pic>
        <p:pic>
          <p:nvPicPr>
            <p:cNvPr id="6" name="Grafik 5">
              <a:extLst>
                <a:ext uri="{FF2B5EF4-FFF2-40B4-BE49-F238E27FC236}">
                  <a16:creationId xmlns:a16="http://schemas.microsoft.com/office/drawing/2014/main" id="{869C58D4-925A-CE9F-DF41-2981997FAB3F}"/>
                </a:ext>
              </a:extLst>
            </p:cNvPr>
            <p:cNvPicPr>
              <a:picLocks noChangeAspect="1"/>
            </p:cNvPicPr>
            <p:nvPr/>
          </p:nvPicPr>
          <p:blipFill>
            <a:blip r:embed="rId3"/>
            <a:stretch>
              <a:fillRect/>
            </a:stretch>
          </p:blipFill>
          <p:spPr>
            <a:xfrm rot="479410">
              <a:off x="5287285" y="2161391"/>
              <a:ext cx="4543200" cy="3054910"/>
            </a:xfrm>
            <a:prstGeom prst="rect">
              <a:avLst/>
            </a:prstGeom>
          </p:spPr>
        </p:pic>
      </p:grpSp>
    </p:spTree>
    <p:extLst>
      <p:ext uri="{BB962C8B-B14F-4D97-AF65-F5344CB8AC3E}">
        <p14:creationId xmlns:p14="http://schemas.microsoft.com/office/powerpoint/2010/main" val="25478079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1324</Words>
  <Application>Microsoft Macintosh PowerPoint</Application>
  <PresentationFormat>A4-Papier (210 x 297 mm)</PresentationFormat>
  <Paragraphs>149</Paragraphs>
  <Slides>20</Slides>
  <Notes>0</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Yu Gothic UI Semibold</vt:lpstr>
      <vt:lpstr>Arial</vt:lpstr>
      <vt:lpstr>Arial Black</vt:lpstr>
      <vt:lpstr>Calibri</vt:lpstr>
      <vt:lpstr>Wingdings</vt:lpstr>
      <vt:lpstr>Larissa</vt:lpstr>
      <vt:lpstr>Lions Future Award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Seminare und Workshops im Lionsjahr 2019/2020</dc:title>
  <dc:creator>Martin Landmesser</dc:creator>
  <cp:lastModifiedBy>Peter Scharnagl</cp:lastModifiedBy>
  <cp:revision>55</cp:revision>
  <cp:lastPrinted>2022-10-05T06:51:44Z</cp:lastPrinted>
  <dcterms:created xsi:type="dcterms:W3CDTF">2019-10-08T08:59:49Z</dcterms:created>
  <dcterms:modified xsi:type="dcterms:W3CDTF">2022-10-11T18:38:18Z</dcterms:modified>
</cp:coreProperties>
</file>